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comments/modernComment_111_131C1805.xml" ContentType="application/vnd.ms-powerpoint.comments+xml"/>
  <Override PartName="/ppt/notesSlides/notesSlide10.xml" ContentType="application/vnd.openxmlformats-officedocument.presentationml.notesSlide+xml"/>
  <Override PartName="/ppt/comments/modernComment_108_0.xml" ContentType="application/vnd.ms-powerpoint.comments+xml"/>
  <Override PartName="/ppt/notesSlides/notesSlide11.xml" ContentType="application/vnd.openxmlformats-officedocument.presentationml.notesSlide+xml"/>
  <Override PartName="/ppt/comments/modernComment_109_0.xml" ContentType="application/vnd.ms-powerpoint.comments+xml"/>
  <Override PartName="/ppt/notesSlides/notesSlide12.xml" ContentType="application/vnd.openxmlformats-officedocument.presentationml.notesSlide+xml"/>
  <Override PartName="/ppt/comments/modernComment_10A_0.xml" ContentType="application/vnd.ms-powerpoint.comments+xml"/>
  <Override PartName="/ppt/notesSlides/notesSlide13.xml" ContentType="application/vnd.openxmlformats-officedocument.presentationml.notesSlide+xml"/>
  <Override PartName="/ppt/comments/modernComment_112_6DD5126B.xml" ContentType="application/vnd.ms-powerpoint.comments+xml"/>
  <Override PartName="/ppt/notesSlides/notesSlide14.xml" ContentType="application/vnd.openxmlformats-officedocument.presentationml.notesSlide+xml"/>
  <Override PartName="/ppt/comments/modernComment_113_6AD2094.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22"/>
  </p:notesMasterIdLst>
  <p:sldIdLst>
    <p:sldId id="256" r:id="rId5"/>
    <p:sldId id="257" r:id="rId6"/>
    <p:sldId id="258" r:id="rId7"/>
    <p:sldId id="259" r:id="rId8"/>
    <p:sldId id="272" r:id="rId9"/>
    <p:sldId id="260" r:id="rId10"/>
    <p:sldId id="261" r:id="rId11"/>
    <p:sldId id="263" r:id="rId12"/>
    <p:sldId id="273" r:id="rId13"/>
    <p:sldId id="264" r:id="rId14"/>
    <p:sldId id="265" r:id="rId15"/>
    <p:sldId id="266" r:id="rId16"/>
    <p:sldId id="274" r:id="rId17"/>
    <p:sldId id="275" r:id="rId18"/>
    <p:sldId id="269" r:id="rId19"/>
    <p:sldId id="270" r:id="rId20"/>
    <p:sldId id="271"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iLeeFCHKIxvDV88uNvJXY0E4gFm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3A70719-465C-8460-009A-D52C6D1E5308}" name="Steve Hord" initials="SH" userId="S::shord@skillup.tech::36b386f9-2b10-4cab-8a3d-34022f6b0d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483A"/>
    <a:srgbClr val="DDECC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0D18D-9E06-CAB6-BF47-D898BB11B98D}" v="1" dt="2023-02-13T15:28:18.710"/>
    <p1510:client id="{D306731F-2C2E-F233-A725-3813A9582242}" v="135" dt="2023-02-14T04:49:11.237"/>
  </p1510:revLst>
</p1510:revInfo>
</file>

<file path=ppt/tableStyles.xml><?xml version="1.0" encoding="utf-8"?>
<a:tblStyleLst xmlns:a="http://schemas.openxmlformats.org/drawingml/2006/main" def="{30D05B44-10EC-4CF8-942C-125879D100A4}">
  <a:tblStyle styleId="{30D05B44-10EC-4CF8-942C-125879D100A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6E7"/>
          </a:solidFill>
        </a:fill>
      </a:tcStyle>
    </a:wholeTbl>
    <a:band1H>
      <a:tcTxStyle/>
      <a:tcStyle>
        <a:tcBdr/>
        <a:fill>
          <a:solidFill>
            <a:srgbClr val="DDECCC"/>
          </a:solidFill>
        </a:fill>
      </a:tcStyle>
    </a:band1H>
    <a:band2H>
      <a:tcTxStyle/>
      <a:tcStyle>
        <a:tcBdr/>
      </a:tcStyle>
    </a:band2H>
    <a:band1V>
      <a:tcTxStyle/>
      <a:tcStyle>
        <a:tcBdr/>
        <a:fill>
          <a:solidFill>
            <a:srgbClr val="DDEC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5" autoAdjust="0"/>
    <p:restoredTop sz="94660"/>
  </p:normalViewPr>
  <p:slideViewPr>
    <p:cSldViewPr snapToGrid="0">
      <p:cViewPr varScale="1">
        <p:scale>
          <a:sx n="78" d="100"/>
          <a:sy n="78" d="100"/>
        </p:scale>
        <p:origin x="96"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customschemas.google.com/relationships/presentationmetadata" Target="metadata"/><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07_0.xml><?xml version="1.0" encoding="utf-8"?>
<p188:cmLst xmlns:a="http://schemas.openxmlformats.org/drawingml/2006/main" xmlns:r="http://schemas.openxmlformats.org/officeDocument/2006/relationships" xmlns:p188="http://schemas.microsoft.com/office/powerpoint/2018/8/main">
  <p188:cm id="{BA2172B3-CCBD-4687-8AB4-2F470554C7EB}" authorId="{F3A70719-465C-8460-009A-D52C6D1E5308}" created="2023-02-13T23:18:22.185">
    <ac:deMkLst xmlns:ac="http://schemas.microsoft.com/office/drawing/2013/main/command">
      <pc:docMk xmlns:pc="http://schemas.microsoft.com/office/powerpoint/2013/main/command"/>
      <pc:sldMk xmlns:pc="http://schemas.microsoft.com/office/powerpoint/2013/main/command" cId="0" sldId="263"/>
      <ac:spMk id="150" creationId="{00000000-0000-0000-0000-000000000000}"/>
    </ac:deMkLst>
    <p188:txBody>
      <a:bodyPr/>
      <a:lstStyle/>
      <a:p>
        <a:r>
          <a:rPr lang="en-US"/>
          <a:t>Suggest: "(1 of 3)"</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57E982CA-E236-4E42-A4E0-7F38C924927B}" authorId="{F3A70719-465C-8460-009A-D52C6D1E5308}" created="2023-02-13T23:19:58.695">
    <ac:txMkLst xmlns:ac="http://schemas.microsoft.com/office/drawing/2013/main/command">
      <pc:docMk xmlns:pc="http://schemas.microsoft.com/office/powerpoint/2013/main/command"/>
      <pc:sldMk xmlns:pc="http://schemas.microsoft.com/office/powerpoint/2013/main/command" cId="0" sldId="264"/>
      <ac:spMk id="156" creationId="{00000000-0000-0000-0000-000000000000}"/>
      <ac:txMk cp="34">
        <ac:context len="35" hash="1373766159"/>
      </ac:txMk>
    </ac:txMkLst>
    <p188:pos x="8204036" y="1011255"/>
    <p188:txBody>
      <a:bodyPr/>
      <a:lstStyle/>
      <a:p>
        <a:r>
          <a:rPr lang="en-US"/>
          <a:t>Suggest: "(3 of 3)"</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4806C577-729A-4873-963F-4693A32D29D3}" authorId="{F3A70719-465C-8460-009A-D52C6D1E5308}" created="2023-02-13T23:41:22.242">
    <ac:deMkLst xmlns:ac="http://schemas.microsoft.com/office/drawing/2013/main/command">
      <pc:docMk xmlns:pc="http://schemas.microsoft.com/office/powerpoint/2013/main/command"/>
      <pc:sldMk xmlns:pc="http://schemas.microsoft.com/office/powerpoint/2013/main/command" cId="0" sldId="265"/>
      <ac:spMk id="163" creationId="{00000000-0000-0000-0000-000000000000}"/>
    </ac:deMkLst>
    <p188:txBody>
      <a:bodyPr/>
      <a:lstStyle/>
      <a:p>
        <a:r>
          <a:rPr lang="en-US"/>
          <a:t>Suggest "(1 of 4)"</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73E0C922-7B32-42AE-BE13-672EC76686C5}" authorId="{F3A70719-465C-8460-009A-D52C6D1E5308}" created="2023-02-13T23:41:54.934">
    <ac:txMkLst xmlns:ac="http://schemas.microsoft.com/office/drawing/2013/main/command">
      <pc:docMk xmlns:pc="http://schemas.microsoft.com/office/powerpoint/2013/main/command"/>
      <pc:sldMk xmlns:pc="http://schemas.microsoft.com/office/powerpoint/2013/main/command" cId="0" sldId="266"/>
      <ac:spMk id="169" creationId="{00000000-0000-0000-0000-000000000000}"/>
      <ac:txMk cp="30">
        <ac:context len="31" hash="2645988006"/>
      </ac:txMk>
    </ac:txMkLst>
    <p188:pos x="7151985" y="1011255"/>
    <p188:txBody>
      <a:bodyPr/>
      <a:lstStyle/>
      <a:p>
        <a:r>
          <a:rPr lang="en-US"/>
          <a:t>Suggest: "(2 of 4)"</a:t>
        </a:r>
      </a:p>
    </p188:txBody>
  </p188:cm>
  <p188:cm id="{4AFDA4FD-EC6B-47E8-85FA-E630050BD15D}" authorId="{F3A70719-465C-8460-009A-D52C6D1E5308}" created="2023-02-13T23:46:42.516">
    <ac:deMkLst xmlns:ac="http://schemas.microsoft.com/office/drawing/2013/main/command">
      <pc:docMk xmlns:pc="http://schemas.microsoft.com/office/powerpoint/2013/main/command"/>
      <pc:sldMk xmlns:pc="http://schemas.microsoft.com/office/powerpoint/2013/main/command" cId="0" sldId="266"/>
      <ac:spMk id="170" creationId="{00000000-0000-0000-0000-000000000000}"/>
    </ac:deMkLst>
    <p188:txBody>
      <a:bodyPr/>
      <a:lstStyle/>
      <a:p>
        <a:r>
          <a:rPr lang="en-US"/>
          <a:t>Bullet font size is different in next three slides (26, 24, 22) shouldn't all be the same?</a:t>
        </a:r>
      </a:p>
    </p188:txBody>
  </p188:cm>
</p188:cmLst>
</file>

<file path=ppt/comments/modernComment_111_131C1805.xml><?xml version="1.0" encoding="utf-8"?>
<p188:cmLst xmlns:a="http://schemas.openxmlformats.org/drawingml/2006/main" xmlns:r="http://schemas.openxmlformats.org/officeDocument/2006/relationships" xmlns:p188="http://schemas.microsoft.com/office/powerpoint/2018/8/main">
  <p188:cm id="{1E6FADDC-CAAC-4DA6-BD7E-3925B0ADF697}" authorId="{F3A70719-465C-8460-009A-D52C6D1E5308}" created="2023-02-13T23:17:48.508">
    <ac:txMkLst xmlns:ac="http://schemas.microsoft.com/office/drawing/2013/main/command">
      <pc:docMk xmlns:pc="http://schemas.microsoft.com/office/powerpoint/2013/main/command"/>
      <pc:sldMk xmlns:pc="http://schemas.microsoft.com/office/powerpoint/2013/main/command" cId="320608261" sldId="273"/>
      <ac:spMk id="3" creationId="{662201F3-E57F-1754-E75C-A6FDB1112A14}"/>
      <ac:txMk cp="35">
        <ac:context len="36" hash="401494031"/>
      </ac:txMk>
    </ac:txMkLst>
    <p188:pos x="8204036" y="1011255"/>
    <p188:txBody>
      <a:bodyPr/>
      <a:lstStyle/>
      <a:p>
        <a:r>
          <a:rPr lang="en-US"/>
          <a:t>Suggest: "(2 of 3)"</a:t>
        </a:r>
      </a:p>
    </p188:txBody>
  </p188:cm>
</p188:cmLst>
</file>

<file path=ppt/comments/modernComment_112_6DD5126B.xml><?xml version="1.0" encoding="utf-8"?>
<p188:cmLst xmlns:a="http://schemas.openxmlformats.org/drawingml/2006/main" xmlns:r="http://schemas.openxmlformats.org/officeDocument/2006/relationships" xmlns:p188="http://schemas.microsoft.com/office/powerpoint/2018/8/main">
  <p188:cm id="{156145C1-7A45-4156-96E1-D4E5F4391507}" authorId="{F3A70719-465C-8460-009A-D52C6D1E5308}" created="2023-02-13T23:42:23.106">
    <ac:txMkLst xmlns:ac="http://schemas.microsoft.com/office/drawing/2013/main/command">
      <pc:docMk xmlns:pc="http://schemas.microsoft.com/office/powerpoint/2013/main/command"/>
      <pc:sldMk xmlns:pc="http://schemas.microsoft.com/office/powerpoint/2013/main/command" cId="1842680427" sldId="274"/>
      <ac:spMk id="169" creationId="{00000000-0000-0000-0000-000000000000}"/>
      <ac:txMk cp="29">
        <ac:context len="30" hash="2281033019"/>
      </ac:txMk>
    </ac:txMkLst>
    <p188:pos x="7151985" y="1011255"/>
    <p188:txBody>
      <a:bodyPr/>
      <a:lstStyle/>
      <a:p>
        <a:r>
          <a:rPr lang="en-US"/>
          <a:t>Suggest "(3 of 4)"</a:t>
        </a:r>
      </a:p>
    </p188:txBody>
  </p188:cm>
  <p188:cm id="{5CF46A6C-9CD3-4EAE-BF92-D5CB3BE7429E}" authorId="{F3A70719-465C-8460-009A-D52C6D1E5308}" created="2023-02-13T23:47:25.408">
    <ac:deMkLst xmlns:ac="http://schemas.microsoft.com/office/drawing/2013/main/command">
      <pc:docMk xmlns:pc="http://schemas.microsoft.com/office/powerpoint/2013/main/command"/>
      <pc:sldMk xmlns:pc="http://schemas.microsoft.com/office/powerpoint/2013/main/command" cId="1842680427" sldId="274"/>
      <ac:spMk id="170" creationId="{00000000-0000-0000-0000-000000000000}"/>
    </ac:deMkLst>
    <p188:txBody>
      <a:bodyPr/>
      <a:lstStyle/>
      <a:p>
        <a:r>
          <a:rPr lang="en-US"/>
          <a:t>See bullet font size comment on Slide 12</a:t>
        </a:r>
      </a:p>
    </p188:txBody>
  </p188:cm>
</p188:cmLst>
</file>

<file path=ppt/comments/modernComment_113_6AD2094.xml><?xml version="1.0" encoding="utf-8"?>
<p188:cmLst xmlns:a="http://schemas.openxmlformats.org/drawingml/2006/main" xmlns:r="http://schemas.openxmlformats.org/officeDocument/2006/relationships" xmlns:p188="http://schemas.microsoft.com/office/powerpoint/2018/8/main">
  <p188:cm id="{F6487EDE-3DDE-42DE-AF46-3B68D158DCC7}" authorId="{F3A70719-465C-8460-009A-D52C6D1E5308}" created="2023-02-13T23:42:49.716">
    <ac:txMkLst xmlns:ac="http://schemas.microsoft.com/office/drawing/2013/main/command">
      <pc:docMk xmlns:pc="http://schemas.microsoft.com/office/powerpoint/2013/main/command"/>
      <pc:sldMk xmlns:pc="http://schemas.microsoft.com/office/powerpoint/2013/main/command" cId="112009364" sldId="275"/>
      <ac:spMk id="169" creationId="{00000000-0000-0000-0000-000000000000}"/>
      <ac:txMk cp="30">
        <ac:context len="31" hash="2645988006"/>
      </ac:txMk>
    </ac:txMkLst>
    <p188:pos x="7151985" y="1011255"/>
    <p188:txBody>
      <a:bodyPr/>
      <a:lstStyle/>
      <a:p>
        <a:r>
          <a:rPr lang="en-US"/>
          <a:t>Suggest "(4 of 4)"</a:t>
        </a:r>
      </a:p>
    </p188:txBody>
  </p188:cm>
  <p188:cm id="{E0170EBC-31AC-43DE-A2B3-5715E186008A}" authorId="{F3A70719-465C-8460-009A-D52C6D1E5308}" created="2023-02-13T23:48:42.707">
    <ac:deMkLst xmlns:ac="http://schemas.microsoft.com/office/drawing/2013/main/command">
      <pc:docMk xmlns:pc="http://schemas.microsoft.com/office/powerpoint/2013/main/command"/>
      <pc:sldMk xmlns:pc="http://schemas.microsoft.com/office/powerpoint/2013/main/command" cId="112009364" sldId="275"/>
      <ac:spMk id="170" creationId="{00000000-0000-0000-0000-000000000000}"/>
    </ac:deMkLst>
    <p188:txBody>
      <a:bodyPr/>
      <a:lstStyle/>
      <a:p>
        <a:r>
          <a:rPr lang="en-US"/>
          <a:t>See bullet font size comment on Slide 12</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540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88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842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61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8"/>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8"/>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8"/>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8"/>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2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0"/>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0"/>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2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1"/>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21"/>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22"/>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2"/>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22"/>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2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5"/>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5"/>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2"/>
                </a:solidFill>
                <a:latin typeface="Calibri"/>
                <a:ea typeface="Calibri"/>
                <a:cs typeface="Calibri"/>
                <a:sym typeface="Calibri"/>
              </a:defRPr>
            </a:lvl1pPr>
            <a:lvl2pPr marL="0" lvl="1" indent="0" algn="r">
              <a:spcBef>
                <a:spcPts val="0"/>
              </a:spcBef>
              <a:buNone/>
              <a:defRPr sz="1050" b="0" i="0" u="none" strike="noStrike" cap="none">
                <a:solidFill>
                  <a:schemeClr val="dk2"/>
                </a:solidFill>
                <a:latin typeface="Calibri"/>
                <a:ea typeface="Calibri"/>
                <a:cs typeface="Calibri"/>
                <a:sym typeface="Calibri"/>
              </a:defRPr>
            </a:lvl2pPr>
            <a:lvl3pPr marL="0" lvl="2" indent="0" algn="r">
              <a:spcBef>
                <a:spcPts val="0"/>
              </a:spcBef>
              <a:buNone/>
              <a:defRPr sz="1050" b="0" i="0" u="none" strike="noStrike" cap="none">
                <a:solidFill>
                  <a:schemeClr val="dk2"/>
                </a:solidFill>
                <a:latin typeface="Calibri"/>
                <a:ea typeface="Calibri"/>
                <a:cs typeface="Calibri"/>
                <a:sym typeface="Calibri"/>
              </a:defRPr>
            </a:lvl3pPr>
            <a:lvl4pPr marL="0" lvl="3" indent="0" algn="r">
              <a:spcBef>
                <a:spcPts val="0"/>
              </a:spcBef>
              <a:buNone/>
              <a:defRPr sz="1050" b="0" i="0" u="none" strike="noStrike" cap="none">
                <a:solidFill>
                  <a:schemeClr val="dk2"/>
                </a:solidFill>
                <a:latin typeface="Calibri"/>
                <a:ea typeface="Calibri"/>
                <a:cs typeface="Calibri"/>
                <a:sym typeface="Calibri"/>
              </a:defRPr>
            </a:lvl4pPr>
            <a:lvl5pPr marL="0" lvl="4" indent="0" algn="r">
              <a:spcBef>
                <a:spcPts val="0"/>
              </a:spcBef>
              <a:buNone/>
              <a:defRPr sz="1050" b="0" i="0" u="none" strike="noStrike" cap="none">
                <a:solidFill>
                  <a:schemeClr val="dk2"/>
                </a:solidFill>
                <a:latin typeface="Calibri"/>
                <a:ea typeface="Calibri"/>
                <a:cs typeface="Calibri"/>
                <a:sym typeface="Calibri"/>
              </a:defRPr>
            </a:lvl5pPr>
            <a:lvl6pPr marL="0" lvl="5" indent="0" algn="r">
              <a:spcBef>
                <a:spcPts val="0"/>
              </a:spcBef>
              <a:buNone/>
              <a:defRPr sz="1050" b="0" i="0" u="none" strike="noStrike" cap="none">
                <a:solidFill>
                  <a:schemeClr val="dk2"/>
                </a:solidFill>
                <a:latin typeface="Calibri"/>
                <a:ea typeface="Calibri"/>
                <a:cs typeface="Calibri"/>
                <a:sym typeface="Calibri"/>
              </a:defRPr>
            </a:lvl6pPr>
            <a:lvl7pPr marL="0" lvl="6" indent="0" algn="r">
              <a:spcBef>
                <a:spcPts val="0"/>
              </a:spcBef>
              <a:buNone/>
              <a:defRPr sz="1050" b="0" i="0" u="none" strike="noStrike" cap="none">
                <a:solidFill>
                  <a:schemeClr val="dk2"/>
                </a:solidFill>
                <a:latin typeface="Calibri"/>
                <a:ea typeface="Calibri"/>
                <a:cs typeface="Calibri"/>
                <a:sym typeface="Calibri"/>
              </a:defRPr>
            </a:lvl7pPr>
            <a:lvl8pPr marL="0" lvl="7" indent="0" algn="r">
              <a:spcBef>
                <a:spcPts val="0"/>
              </a:spcBef>
              <a:buNone/>
              <a:defRPr sz="1050" b="0" i="0" u="none" strike="noStrike" cap="none">
                <a:solidFill>
                  <a:schemeClr val="dk2"/>
                </a:solidFill>
                <a:latin typeface="Calibri"/>
                <a:ea typeface="Calibri"/>
                <a:cs typeface="Calibri"/>
                <a:sym typeface="Calibri"/>
              </a:defRPr>
            </a:lvl8pPr>
            <a:lvl9pPr marL="0" lvl="8" indent="0" algn="r">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6"/>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6"/>
          <p:cNvSpPr>
            <a:spLocks noGrp="1"/>
          </p:cNvSpPr>
          <p:nvPr>
            <p:ph type="pic" idx="2"/>
          </p:nvPr>
        </p:nvSpPr>
        <p:spPr>
          <a:xfrm>
            <a:off x="15" y="0"/>
            <a:ext cx="12191985" cy="4915076"/>
          </a:xfrm>
          <a:prstGeom prst="rect">
            <a:avLst/>
          </a:prstGeom>
          <a:solidFill>
            <a:srgbClr val="D2CDB0"/>
          </a:solidFill>
          <a:ln>
            <a:noFill/>
          </a:ln>
        </p:spPr>
      </p:sp>
      <p:sp>
        <p:nvSpPr>
          <p:cNvPr id="83" name="Google Shape;83;p26"/>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7"/>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7"/>
          <p:cNvCxnSpPr/>
          <p:nvPr/>
        </p:nvCxnSpPr>
        <p:spPr>
          <a:xfrm>
            <a:off x="1193532" y="1737845"/>
            <a:ext cx="9966960" cy="0"/>
          </a:xfrm>
          <a:prstGeom prst="straightConnector1">
            <a:avLst/>
          </a:prstGeom>
          <a:noFill/>
          <a:ln w="9525" cap="flat" cmpd="sng">
            <a:solidFill>
              <a:srgbClr val="E1483A"/>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8_0.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2_6DD5126B.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13_6AD209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1_131C180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 descr="Origami bird suspended in air."/>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200"/>
              <a:buFont typeface="Calibri"/>
              <a:buNone/>
            </a:pPr>
            <a:r>
              <a:rPr lang="en-US" sz="6200" dirty="0">
                <a:solidFill>
                  <a:schemeClr val="tx1"/>
                </a:solidFill>
              </a:rPr>
              <a:t>East Canada Paper Customer Journey Roadmap Exemplar</a:t>
            </a:r>
            <a:endParaRPr dirty="0">
              <a:solidFill>
                <a:schemeClr val="tx1"/>
              </a:solidFill>
            </a:endParaRPr>
          </a:p>
        </p:txBody>
      </p:sp>
      <p:sp>
        <p:nvSpPr>
          <p:cNvPr id="107" name="Google Shape;107;p1"/>
          <p:cNvSpPr txBox="1">
            <a:spLocks noGrp="1"/>
          </p:cNvSpPr>
          <p:nvPr>
            <p:ph type="subTitle" idx="1"/>
          </p:nvPr>
        </p:nvSpPr>
        <p:spPr>
          <a:xfrm>
            <a:off x="5289753" y="4455621"/>
            <a:ext cx="6269347" cy="12386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dirty="0">
                <a:solidFill>
                  <a:schemeClr val="tx1"/>
                </a:solidFill>
              </a:rPr>
              <a:t>ECP: Future Ready</a:t>
            </a:r>
            <a:endParaRPr dirty="0">
              <a:solidFill>
                <a:schemeClr val="tx1"/>
              </a:solidFill>
            </a:endParaRPr>
          </a:p>
        </p:txBody>
      </p:sp>
      <p:cxnSp>
        <p:nvCxnSpPr>
          <p:cNvPr id="109" name="Google Shape;109;p1">
            <a:extLst>
              <a:ext uri="{C183D7F6-B498-43B3-948B-1728B52AA6E4}">
                <adec:decorative xmlns:adec="http://schemas.microsoft.com/office/drawing/2017/decorative" val="1"/>
              </a:ext>
            </a:extLst>
          </p:cNvPr>
          <p:cNvCxnSpPr/>
          <p:nvPr/>
        </p:nvCxnSpPr>
        <p:spPr>
          <a:xfrm>
            <a:off x="5447071" y="4343400"/>
            <a:ext cx="5636107" cy="0"/>
          </a:xfrm>
          <a:prstGeom prst="straightConnector1">
            <a:avLst/>
          </a:prstGeom>
          <a:noFill/>
          <a:ln w="19050" cap="flat" cmpd="sng">
            <a:solidFill>
              <a:srgbClr val="E1483A">
                <a:alpha val="89412"/>
              </a:srgbClr>
            </a:solidFill>
            <a:prstDash val="solid"/>
            <a:round/>
            <a:headEnd type="none" w="sm" len="sm"/>
            <a:tailEnd type="none" w="sm" len="sm"/>
          </a:ln>
        </p:spPr>
      </p:cxnSp>
      <p:pic>
        <p:nvPicPr>
          <p:cNvPr id="3" name="Picture 2" descr="Origami dove made of red paper on a plain white background">
            <a:extLst>
              <a:ext uri="{FF2B5EF4-FFF2-40B4-BE49-F238E27FC236}">
                <a16:creationId xmlns:a16="http://schemas.microsoft.com/office/drawing/2014/main" id="{8E3A90E8-72B7-7C0D-AF12-CE1F5C9BE42B}"/>
              </a:ext>
            </a:extLst>
          </p:cNvPr>
          <p:cNvPicPr>
            <a:picLocks noChangeAspect="1"/>
          </p:cNvPicPr>
          <p:nvPr/>
        </p:nvPicPr>
        <p:blipFill rotWithShape="1">
          <a:blip r:embed="rId3"/>
          <a:srcRect l="23451" r="31489"/>
          <a:stretch/>
        </p:blipFill>
        <p:spPr>
          <a:xfrm>
            <a:off x="692" y="-11"/>
            <a:ext cx="463531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Stakeholders and Partners (3 of 3)</a:t>
            </a:r>
          </a:p>
        </p:txBody>
      </p:sp>
      <p:sp>
        <p:nvSpPr>
          <p:cNvPr id="157" name="Google Shape;157;p9"/>
          <p:cNvSpPr txBox="1">
            <a:spLocks noGrp="1"/>
          </p:cNvSpPr>
          <p:nvPr>
            <p:ph type="body" idx="1"/>
          </p:nvPr>
        </p:nvSpPr>
        <p:spPr>
          <a:xfrm>
            <a:off x="1097279" y="1845734"/>
            <a:ext cx="6454987" cy="4023360"/>
          </a:xfrm>
          <a:prstGeom prst="rect">
            <a:avLst/>
          </a:prstGeom>
          <a:noFill/>
          <a:ln>
            <a:noFill/>
          </a:ln>
        </p:spPr>
        <p:txBody>
          <a:bodyPr spcFirstLastPara="1" wrap="square" lIns="0" tIns="45700" rIns="0" bIns="45700" anchor="t" anchorCtr="0">
            <a:normAutofit/>
          </a:bodyPr>
          <a:lstStyle/>
          <a:p>
            <a:pPr marL="91440" lvl="0" indent="-165100" algn="ctr" rtl="0">
              <a:lnSpc>
                <a:spcPct val="90000"/>
              </a:lnSpc>
              <a:spcBef>
                <a:spcPts val="0"/>
              </a:spcBef>
              <a:spcAft>
                <a:spcPts val="0"/>
              </a:spcAft>
              <a:buSzPts val="2600"/>
              <a:buChar char=" "/>
            </a:pPr>
            <a:r>
              <a:rPr lang="en-US" sz="2800" dirty="0">
                <a:solidFill>
                  <a:schemeClr val="tx1"/>
                </a:solidFill>
                <a:latin typeface="Arial"/>
                <a:ea typeface="Arial"/>
                <a:cs typeface="Arial"/>
                <a:sym typeface="Arial"/>
              </a:rPr>
              <a:t>SAP Partner </a:t>
            </a:r>
          </a:p>
          <a:p>
            <a:pPr marL="457200" lvl="1" indent="-164465">
              <a:lnSpc>
                <a:spcPct val="110000"/>
              </a:lnSpc>
              <a:spcBef>
                <a:spcPts val="0"/>
              </a:spcBef>
              <a:spcAft>
                <a:spcPts val="600"/>
              </a:spcAft>
              <a:buClr>
                <a:schemeClr val="accent2"/>
              </a:buClr>
              <a:buSzPts val="2800"/>
              <a:buNone/>
            </a:pPr>
            <a:r>
              <a:rPr lang="en-US" sz="2800" b="1" dirty="0">
                <a:solidFill>
                  <a:schemeClr val="tx1"/>
                </a:solidFill>
                <a:latin typeface="Arial"/>
                <a:ea typeface="Arial"/>
                <a:cs typeface="Arial"/>
                <a:sym typeface="Arial"/>
              </a:rPr>
              <a:t>EY</a:t>
            </a:r>
            <a:endParaRPr lang="en-US" dirty="0">
              <a:solidFill>
                <a:schemeClr val="tx1"/>
              </a:solidFill>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ea typeface="Arial"/>
                <a:cs typeface="Arial"/>
                <a:sym typeface="Arial"/>
              </a:rPr>
              <a:t>EY provides a range of services, including implementation and support, for SAP's sustainability and environmental reporting solutions. EY is industry-focused.</a:t>
            </a:r>
            <a:endParaRPr lang="en-US" sz="2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457200" lvl="1" indent="0">
              <a:spcBef>
                <a:spcPts val="1400"/>
              </a:spcBef>
              <a:buSzPts val="2600"/>
              <a:buNone/>
            </a:pPr>
            <a:endParaRPr lang="en-US" sz="2800" dirty="0">
              <a:solidFill>
                <a:schemeClr val="tx1"/>
              </a:solidFill>
              <a:latin typeface="Arial"/>
              <a:ea typeface="Arial"/>
              <a:cs typeface="Arial"/>
              <a:sym typeface="Arial"/>
            </a:endParaRPr>
          </a:p>
        </p:txBody>
      </p:sp>
      <p:pic>
        <p:nvPicPr>
          <p:cNvPr id="158" name="Google Shape;158;p9" descr="Assorted 3D shapes art"/>
          <p:cNvPicPr preferRelativeResize="0"/>
          <p:nvPr/>
        </p:nvPicPr>
        <p:blipFill>
          <a:blip r:embed="rId4"/>
          <a:srcRect/>
          <a:stretch/>
        </p:blipFill>
        <p:spPr>
          <a:xfrm>
            <a:off x="8193001" y="2605481"/>
            <a:ext cx="2790246" cy="209268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Business Environment (1 of 4)</a:t>
            </a:r>
          </a:p>
        </p:txBody>
      </p:sp>
      <p:sp>
        <p:nvSpPr>
          <p:cNvPr id="164" name="Google Shape;164;p10"/>
          <p:cNvSpPr txBox="1">
            <a:spLocks noGrp="1"/>
          </p:cNvSpPr>
          <p:nvPr>
            <p:ph type="body" idx="1"/>
          </p:nvPr>
        </p:nvSpPr>
        <p:spPr>
          <a:xfrm>
            <a:off x="1214511" y="1845734"/>
            <a:ext cx="10058400" cy="4023360"/>
          </a:xfrm>
          <a:prstGeom prst="rect">
            <a:avLst/>
          </a:prstGeom>
          <a:noFill/>
          <a:ln>
            <a:noFill/>
          </a:ln>
        </p:spPr>
        <p:txBody>
          <a:bodyPr spcFirstLastPara="1" wrap="square" lIns="0" tIns="45700" rIns="0" bIns="45700" anchor="t" anchorCtr="0">
            <a:normAutofit lnSpcReduction="10000"/>
          </a:bodyPr>
          <a:lstStyle/>
          <a:p>
            <a:pPr marL="0" lvl="0" indent="0" algn="l" rtl="0">
              <a:lnSpc>
                <a:spcPct val="110000"/>
              </a:lnSpc>
              <a:spcBef>
                <a:spcPts val="0"/>
              </a:spcBef>
              <a:spcAft>
                <a:spcPts val="0"/>
              </a:spcAft>
              <a:buClr>
                <a:schemeClr val="accent2"/>
              </a:buClr>
              <a:buSzPts val="2800"/>
              <a:buNone/>
            </a:pPr>
            <a:r>
              <a:rPr lang="en-US" sz="2600" b="1" dirty="0">
                <a:solidFill>
                  <a:schemeClr val="tx1"/>
                </a:solidFill>
                <a:latin typeface="Arial"/>
                <a:ea typeface="Arial"/>
                <a:cs typeface="Arial"/>
                <a:sym typeface="Arial"/>
              </a:rPr>
              <a:t>SWOT Analysis </a:t>
            </a:r>
            <a:endParaRPr lang="en-US" sz="2600" b="1">
              <a:solidFill>
                <a:schemeClr val="tx1"/>
              </a:solidFill>
            </a:endParaRPr>
          </a:p>
          <a:p>
            <a:pPr marL="347345" lvl="0" indent="-347345" algn="l" rtl="0">
              <a:lnSpc>
                <a:spcPct val="110000"/>
              </a:lnSpc>
              <a:spcBef>
                <a:spcPts val="300"/>
              </a:spcBef>
              <a:spcAft>
                <a:spcPts val="0"/>
              </a:spcAft>
              <a:buClr>
                <a:schemeClr val="accent2"/>
              </a:buClr>
              <a:buSzPts val="2600"/>
              <a:buFont typeface="Arial"/>
              <a:buChar char="•"/>
            </a:pPr>
            <a:r>
              <a:rPr lang="en-US" sz="2600" dirty="0">
                <a:solidFill>
                  <a:schemeClr val="tx1"/>
                </a:solidFill>
                <a:latin typeface="Arial"/>
                <a:ea typeface="Arial"/>
                <a:cs typeface="Arial"/>
                <a:sym typeface="Arial"/>
              </a:rPr>
              <a:t>The SWOT analysis allows you to analyze </a:t>
            </a:r>
            <a:r>
              <a:rPr lang="en-US" sz="2600" b="1" dirty="0">
                <a:solidFill>
                  <a:schemeClr val="tx1"/>
                </a:solidFill>
                <a:latin typeface="Arial"/>
                <a:ea typeface="Arial"/>
                <a:cs typeface="Arial"/>
                <a:sym typeface="Arial"/>
              </a:rPr>
              <a:t>S</a:t>
            </a:r>
            <a:r>
              <a:rPr lang="en-US" sz="2600" dirty="0">
                <a:solidFill>
                  <a:schemeClr val="tx1"/>
                </a:solidFill>
                <a:latin typeface="Arial"/>
                <a:ea typeface="Arial"/>
                <a:cs typeface="Arial"/>
                <a:sym typeface="Arial"/>
              </a:rPr>
              <a:t>trengths, </a:t>
            </a:r>
            <a:r>
              <a:rPr lang="en-US" sz="2600" b="1" dirty="0">
                <a:solidFill>
                  <a:schemeClr val="tx1"/>
                </a:solidFill>
                <a:latin typeface="Arial"/>
                <a:ea typeface="Arial"/>
                <a:cs typeface="Arial"/>
                <a:sym typeface="Arial"/>
              </a:rPr>
              <a:t>W</a:t>
            </a:r>
            <a:r>
              <a:rPr lang="en-US" sz="2600" dirty="0">
                <a:solidFill>
                  <a:schemeClr val="tx1"/>
                </a:solidFill>
                <a:latin typeface="Arial"/>
                <a:ea typeface="Arial"/>
                <a:cs typeface="Arial"/>
                <a:sym typeface="Arial"/>
              </a:rPr>
              <a:t>eaknesses, </a:t>
            </a:r>
            <a:r>
              <a:rPr lang="en-US" sz="2600" b="1" dirty="0">
                <a:solidFill>
                  <a:schemeClr val="tx1"/>
                </a:solidFill>
                <a:latin typeface="Arial"/>
                <a:ea typeface="Arial"/>
                <a:cs typeface="Arial"/>
                <a:sym typeface="Arial"/>
              </a:rPr>
              <a:t>O</a:t>
            </a:r>
            <a:r>
              <a:rPr lang="en-US" sz="2600" dirty="0">
                <a:solidFill>
                  <a:schemeClr val="tx1"/>
                </a:solidFill>
                <a:latin typeface="Arial"/>
                <a:ea typeface="Arial"/>
                <a:cs typeface="Arial"/>
                <a:sym typeface="Arial"/>
              </a:rPr>
              <a:t>pportunities, and </a:t>
            </a:r>
            <a:r>
              <a:rPr lang="en-US" sz="2600" b="1" dirty="0">
                <a:solidFill>
                  <a:schemeClr val="tx1"/>
                </a:solidFill>
                <a:latin typeface="Arial"/>
                <a:ea typeface="Arial"/>
                <a:cs typeface="Arial"/>
                <a:sym typeface="Arial"/>
              </a:rPr>
              <a:t>T</a:t>
            </a:r>
            <a:r>
              <a:rPr lang="en-US" sz="2600" dirty="0">
                <a:solidFill>
                  <a:schemeClr val="tx1"/>
                </a:solidFill>
                <a:latin typeface="Arial"/>
                <a:ea typeface="Arial"/>
                <a:cs typeface="Arial"/>
                <a:sym typeface="Arial"/>
              </a:rPr>
              <a:t>hreats. SWOT is excellent for assessing "as-is" and determining desired "to-be." </a:t>
            </a:r>
            <a:endParaRPr sz="2600">
              <a:solidFill>
                <a:schemeClr val="tx1"/>
              </a:solidFill>
            </a:endParaRPr>
          </a:p>
          <a:p>
            <a:pPr marL="347345" lvl="0" indent="-182245" algn="l" rtl="0">
              <a:lnSpc>
                <a:spcPct val="110000"/>
              </a:lnSpc>
              <a:spcBef>
                <a:spcPts val="300"/>
              </a:spcBef>
              <a:spcAft>
                <a:spcPts val="0"/>
              </a:spcAft>
              <a:buClr>
                <a:schemeClr val="accent2"/>
              </a:buClr>
              <a:buSzPts val="2600"/>
              <a:buFont typeface="Arial"/>
              <a:buNone/>
            </a:pPr>
            <a:endParaRPr sz="2600" dirty="0">
              <a:solidFill>
                <a:schemeClr val="tx1"/>
              </a:solidFill>
              <a:latin typeface="Arial"/>
              <a:ea typeface="Arial"/>
              <a:cs typeface="Arial"/>
              <a:sym typeface="Arial"/>
            </a:endParaRPr>
          </a:p>
          <a:p>
            <a:pPr marL="0" lvl="0" indent="0" algn="l" rtl="0">
              <a:lnSpc>
                <a:spcPct val="110000"/>
              </a:lnSpc>
              <a:spcBef>
                <a:spcPts val="300"/>
              </a:spcBef>
              <a:spcAft>
                <a:spcPts val="0"/>
              </a:spcAft>
              <a:buClr>
                <a:schemeClr val="accent2"/>
              </a:buClr>
              <a:buSzPts val="2800"/>
              <a:buNone/>
            </a:pPr>
            <a:r>
              <a:rPr lang="en-US" sz="2600" b="1" dirty="0">
                <a:solidFill>
                  <a:schemeClr val="tx1"/>
                </a:solidFill>
                <a:latin typeface="Arial"/>
                <a:ea typeface="Arial"/>
                <a:cs typeface="Arial"/>
                <a:sym typeface="Arial"/>
              </a:rPr>
              <a:t>PESTLE Analysis</a:t>
            </a:r>
            <a:endParaRPr sz="2600" b="1">
              <a:solidFill>
                <a:schemeClr val="tx1"/>
              </a:solidFill>
            </a:endParaRPr>
          </a:p>
          <a:p>
            <a:pPr marL="347345" lvl="0" indent="-347345" algn="l" rtl="0">
              <a:lnSpc>
                <a:spcPct val="110000"/>
              </a:lnSpc>
              <a:spcBef>
                <a:spcPts val="300"/>
              </a:spcBef>
              <a:spcAft>
                <a:spcPts val="0"/>
              </a:spcAft>
              <a:buClr>
                <a:schemeClr val="accent2"/>
              </a:buClr>
              <a:buSzPts val="2600"/>
              <a:buFont typeface="Arial"/>
              <a:buChar char="•"/>
            </a:pPr>
            <a:r>
              <a:rPr lang="en-US" sz="2600" dirty="0">
                <a:solidFill>
                  <a:schemeClr val="tx1"/>
                </a:solidFill>
                <a:latin typeface="Arial"/>
                <a:ea typeface="Arial"/>
                <a:cs typeface="Arial"/>
                <a:sym typeface="Arial"/>
              </a:rPr>
              <a:t>PESTLE allows you to analyze a company's operating environment. PESTLE factors include </a:t>
            </a:r>
            <a:r>
              <a:rPr lang="en-US" sz="2600" b="1" dirty="0">
                <a:solidFill>
                  <a:schemeClr val="tx1"/>
                </a:solidFill>
                <a:latin typeface="Arial"/>
                <a:ea typeface="Arial"/>
                <a:cs typeface="Arial"/>
                <a:sym typeface="Arial"/>
              </a:rPr>
              <a:t>P</a:t>
            </a:r>
            <a:r>
              <a:rPr lang="en-US" sz="2600" dirty="0">
                <a:solidFill>
                  <a:schemeClr val="tx1"/>
                </a:solidFill>
                <a:latin typeface="Arial"/>
                <a:ea typeface="Arial"/>
                <a:cs typeface="Arial"/>
                <a:sym typeface="Arial"/>
              </a:rPr>
              <a:t>olitical, </a:t>
            </a:r>
            <a:r>
              <a:rPr lang="en-US" sz="2600" b="1" dirty="0">
                <a:solidFill>
                  <a:schemeClr val="tx1"/>
                </a:solidFill>
                <a:latin typeface="Arial"/>
                <a:ea typeface="Arial"/>
                <a:cs typeface="Arial"/>
                <a:sym typeface="Arial"/>
              </a:rPr>
              <a:t>E</a:t>
            </a:r>
            <a:r>
              <a:rPr lang="en-US" sz="2600" dirty="0">
                <a:solidFill>
                  <a:schemeClr val="tx1"/>
                </a:solidFill>
                <a:latin typeface="Arial"/>
                <a:ea typeface="Arial"/>
                <a:cs typeface="Arial"/>
                <a:sym typeface="Arial"/>
              </a:rPr>
              <a:t>conomic, </a:t>
            </a:r>
            <a:r>
              <a:rPr lang="en-US" sz="2600" b="1" dirty="0">
                <a:solidFill>
                  <a:schemeClr val="tx1"/>
                </a:solidFill>
                <a:latin typeface="Arial"/>
                <a:ea typeface="Arial"/>
                <a:cs typeface="Arial"/>
                <a:sym typeface="Arial"/>
              </a:rPr>
              <a:t>S</a:t>
            </a:r>
            <a:r>
              <a:rPr lang="en-US" sz="2600" dirty="0">
                <a:solidFill>
                  <a:schemeClr val="tx1"/>
                </a:solidFill>
                <a:latin typeface="Arial"/>
                <a:ea typeface="Arial"/>
                <a:cs typeface="Arial"/>
                <a:sym typeface="Arial"/>
              </a:rPr>
              <a:t>ocial, </a:t>
            </a:r>
            <a:r>
              <a:rPr lang="en-US" sz="2600" b="1" dirty="0">
                <a:solidFill>
                  <a:schemeClr val="tx1"/>
                </a:solidFill>
                <a:latin typeface="Arial"/>
                <a:ea typeface="Arial"/>
                <a:cs typeface="Arial"/>
                <a:sym typeface="Arial"/>
              </a:rPr>
              <a:t>T</a:t>
            </a:r>
            <a:r>
              <a:rPr lang="en-US" sz="2600" dirty="0">
                <a:solidFill>
                  <a:schemeClr val="tx1"/>
                </a:solidFill>
                <a:latin typeface="Arial"/>
                <a:ea typeface="Arial"/>
                <a:cs typeface="Arial"/>
                <a:sym typeface="Arial"/>
              </a:rPr>
              <a:t>echnology, </a:t>
            </a:r>
            <a:r>
              <a:rPr lang="en-US" sz="2600" b="1" dirty="0">
                <a:solidFill>
                  <a:schemeClr val="tx1"/>
                </a:solidFill>
                <a:latin typeface="Arial"/>
                <a:ea typeface="Arial"/>
                <a:cs typeface="Arial"/>
                <a:sym typeface="Arial"/>
              </a:rPr>
              <a:t>L</a:t>
            </a:r>
            <a:r>
              <a:rPr lang="en-US" sz="2600" dirty="0">
                <a:solidFill>
                  <a:schemeClr val="tx1"/>
                </a:solidFill>
                <a:latin typeface="Arial"/>
                <a:ea typeface="Arial"/>
                <a:cs typeface="Arial"/>
                <a:sym typeface="Arial"/>
              </a:rPr>
              <a:t>egal, and </a:t>
            </a:r>
            <a:r>
              <a:rPr lang="en-US" sz="2600" b="1" dirty="0">
                <a:solidFill>
                  <a:schemeClr val="tx1"/>
                </a:solidFill>
                <a:latin typeface="Arial"/>
                <a:ea typeface="Arial"/>
                <a:cs typeface="Arial"/>
                <a:sym typeface="Arial"/>
              </a:rPr>
              <a:t>E</a:t>
            </a:r>
            <a:r>
              <a:rPr lang="en-US" sz="2600" dirty="0">
                <a:solidFill>
                  <a:schemeClr val="tx1"/>
                </a:solidFill>
                <a:latin typeface="Arial"/>
                <a:ea typeface="Arial"/>
                <a:cs typeface="Arial"/>
                <a:sym typeface="Arial"/>
              </a:rPr>
              <a:t>nvironmental.</a:t>
            </a:r>
            <a:endParaRPr dirty="0">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Business Environment (2 of 4)</a:t>
            </a:r>
          </a:p>
        </p:txBody>
      </p:sp>
      <p:sp>
        <p:nvSpPr>
          <p:cNvPr id="170" name="Google Shape;170;p11"/>
          <p:cNvSpPr txBox="1">
            <a:spLocks noGrp="1"/>
          </p:cNvSpPr>
          <p:nvPr>
            <p:ph type="body" idx="1"/>
          </p:nvPr>
        </p:nvSpPr>
        <p:spPr>
          <a:xfrm>
            <a:off x="1197219" y="1825625"/>
            <a:ext cx="10712116" cy="4282567"/>
          </a:xfrm>
          <a:prstGeom prst="rect">
            <a:avLst/>
          </a:prstGeom>
          <a:noFill/>
          <a:ln>
            <a:noFill/>
          </a:ln>
        </p:spPr>
        <p:txBody>
          <a:bodyPr spcFirstLastPara="1" wrap="square" lIns="0" tIns="45700" rIns="0" bIns="45700" anchor="t" anchorCtr="0">
            <a:normAutofit fontScale="92500" lnSpcReduction="10000"/>
          </a:bodyPr>
          <a:lstStyle/>
          <a:p>
            <a:pPr marL="0" lvl="0" indent="0" algn="ctr" rtl="0">
              <a:lnSpc>
                <a:spcPct val="110000"/>
              </a:lnSpc>
              <a:spcBef>
                <a:spcPts val="0"/>
              </a:spcBef>
              <a:spcAft>
                <a:spcPts val="0"/>
              </a:spcAft>
              <a:buClr>
                <a:schemeClr val="accent2"/>
              </a:buClr>
              <a:buSzPts val="2800"/>
              <a:buNone/>
            </a:pPr>
            <a:r>
              <a:rPr lang="en-US" sz="2800" dirty="0">
                <a:solidFill>
                  <a:schemeClr val="tx1"/>
                </a:solidFill>
                <a:latin typeface="Arial"/>
                <a:ea typeface="Arial"/>
                <a:cs typeface="Arial"/>
                <a:sym typeface="Arial"/>
              </a:rPr>
              <a:t>East Canada Paper PESTLE Analysis</a:t>
            </a:r>
            <a:endParaRPr dirty="0">
              <a:solidFill>
                <a:schemeClr val="tx1"/>
              </a:solidFill>
            </a:endParaRPr>
          </a:p>
          <a:p>
            <a:pPr marL="0" indent="-164465">
              <a:lnSpc>
                <a:spcPct val="110000"/>
              </a:lnSpc>
              <a:spcBef>
                <a:spcPts val="0"/>
              </a:spcBef>
              <a:spcAft>
                <a:spcPts val="600"/>
              </a:spcAft>
              <a:buClr>
                <a:schemeClr val="accent2"/>
              </a:buClr>
              <a:buSzPts val="2800"/>
              <a:buNone/>
            </a:pPr>
            <a:r>
              <a:rPr lang="en-US" sz="2600" b="1" dirty="0">
                <a:solidFill>
                  <a:schemeClr val="tx1"/>
                </a:solidFill>
                <a:latin typeface="Arial"/>
                <a:ea typeface="Arial"/>
                <a:cs typeface="Arial"/>
                <a:sym typeface="Arial"/>
              </a:rPr>
              <a:t>P</a:t>
            </a:r>
            <a:r>
              <a:rPr lang="en-US" sz="2600" dirty="0">
                <a:solidFill>
                  <a:schemeClr val="tx1"/>
                </a:solidFill>
                <a:latin typeface="Arial"/>
                <a:ea typeface="Arial"/>
                <a:cs typeface="Arial"/>
                <a:sym typeface="Arial"/>
              </a:rPr>
              <a:t>olitical  </a:t>
            </a:r>
            <a:endParaRPr lang="en-US" sz="2600" dirty="0">
              <a:solidFill>
                <a:schemeClr val="tx1"/>
              </a:solidFill>
              <a:latin typeface="Arial"/>
              <a:ea typeface="Arial"/>
              <a:cs typeface="Arial"/>
            </a:endParaRP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Paper products import/export trade policies and regulations.</a:t>
            </a:r>
            <a:endParaRPr lang="en-US" sz="2600">
              <a:solidFill>
                <a:srgbClr val="000000"/>
              </a:solidFill>
              <a:latin typeface="Arial"/>
              <a:ea typeface="Calibri" panose="020F0502020204030204" pitchFamily="34" charset="0"/>
            </a:endParaRP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Environmental policies affecting the paper industry.</a:t>
            </a: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Political environment in regions where ECP operates.</a:t>
            </a:r>
            <a:endParaRPr lang="en-US" sz="2600">
              <a:solidFill>
                <a:schemeClr val="tx1"/>
              </a:solidFill>
              <a:latin typeface="Arial"/>
            </a:endParaRPr>
          </a:p>
          <a:p>
            <a:pPr marL="0" indent="-164465">
              <a:lnSpc>
                <a:spcPct val="110000"/>
              </a:lnSpc>
              <a:spcBef>
                <a:spcPts val="0"/>
              </a:spcBef>
              <a:spcAft>
                <a:spcPts val="600"/>
              </a:spcAft>
              <a:buClr>
                <a:schemeClr val="accent2"/>
              </a:buClr>
              <a:buSzPts val="2800"/>
              <a:buNone/>
            </a:pPr>
            <a:r>
              <a:rPr lang="en-US" sz="2600" b="1" dirty="0">
                <a:solidFill>
                  <a:schemeClr val="tx1"/>
                </a:solidFill>
                <a:latin typeface="Arial"/>
                <a:ea typeface="Arial"/>
                <a:cs typeface="Arial"/>
                <a:sym typeface="Arial"/>
              </a:rPr>
              <a:t>E</a:t>
            </a:r>
            <a:r>
              <a:rPr lang="en-US" sz="2600" dirty="0">
                <a:solidFill>
                  <a:schemeClr val="tx1"/>
                </a:solidFill>
                <a:latin typeface="Arial"/>
                <a:ea typeface="Arial"/>
                <a:cs typeface="Arial"/>
                <a:sym typeface="Arial"/>
              </a:rPr>
              <a:t>conomic</a:t>
            </a:r>
            <a:endParaRPr lang="en-US" sz="2600">
              <a:solidFill>
                <a:schemeClr val="tx1"/>
              </a:solidFill>
              <a:latin typeface="Arial"/>
            </a:endParaRP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State of the economy where ECP operates.</a:t>
            </a: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Change in demand for paper products.</a:t>
            </a:r>
          </a:p>
          <a:p>
            <a:pPr marL="640080" lvl="1" indent="-347345" algn="l" rtl="0">
              <a:lnSpc>
                <a:spcPct val="110000"/>
              </a:lnSpc>
              <a:spcBef>
                <a:spcPts val="0"/>
              </a:spcBef>
              <a:spcAft>
                <a:spcPts val="600"/>
              </a:spcAft>
              <a:buClr>
                <a:schemeClr val="accent2"/>
              </a:buClr>
              <a:buSzPts val="2800"/>
              <a:buFont typeface="Arial"/>
              <a:buChar char="•"/>
            </a:pPr>
            <a:r>
              <a:rPr lang="en-US" sz="2600" dirty="0">
                <a:solidFill>
                  <a:srgbClr val="000000"/>
                </a:solidFill>
                <a:effectLst/>
                <a:latin typeface="Arial"/>
                <a:ea typeface="Calibri" panose="020F0502020204030204" pitchFamily="34" charset="0"/>
              </a:rPr>
              <a:t>Impact of inflation rate.</a:t>
            </a:r>
          </a:p>
          <a:p>
            <a:pPr marL="640080" lvl="1" indent="-347345" algn="l" rtl="0">
              <a:lnSpc>
                <a:spcPct val="110000"/>
              </a:lnSpc>
              <a:spcBef>
                <a:spcPts val="300"/>
              </a:spcBef>
              <a:spcAft>
                <a:spcPts val="0"/>
              </a:spcAft>
              <a:buClr>
                <a:schemeClr val="accent2"/>
              </a:buClr>
              <a:buSzPts val="2800"/>
              <a:buFont typeface="Arial"/>
              <a:buChar char="•"/>
            </a:pPr>
            <a:endParaRPr dirty="0">
              <a:solidFill>
                <a:schemeClr val="tx1"/>
              </a:solidFill>
            </a:endParaRPr>
          </a:p>
        </p:txBody>
      </p:sp>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Business Environment (3 of 4)</a:t>
            </a:r>
          </a:p>
        </p:txBody>
      </p:sp>
      <p:sp>
        <p:nvSpPr>
          <p:cNvPr id="170" name="Google Shape;170;p11"/>
          <p:cNvSpPr txBox="1">
            <a:spLocks noGrp="1"/>
          </p:cNvSpPr>
          <p:nvPr>
            <p:ph type="body" idx="1"/>
          </p:nvPr>
        </p:nvSpPr>
        <p:spPr>
          <a:xfrm>
            <a:off x="1197219" y="1825625"/>
            <a:ext cx="10712116" cy="4496298"/>
          </a:xfrm>
          <a:prstGeom prst="rect">
            <a:avLst/>
          </a:prstGeom>
          <a:noFill/>
          <a:ln>
            <a:noFill/>
          </a:ln>
        </p:spPr>
        <p:txBody>
          <a:bodyPr spcFirstLastPara="1" wrap="square" lIns="0" tIns="45700" rIns="0" bIns="45700" anchor="t" anchorCtr="0">
            <a:normAutofit lnSpcReduction="10000"/>
          </a:bodyPr>
          <a:lstStyle/>
          <a:p>
            <a:pPr marL="0" lvl="0" indent="0" algn="ctr">
              <a:lnSpc>
                <a:spcPct val="110000"/>
              </a:lnSpc>
              <a:spcBef>
                <a:spcPts val="0"/>
              </a:spcBef>
              <a:buClr>
                <a:schemeClr val="accent2"/>
              </a:buClr>
              <a:buSzPts val="2800"/>
              <a:buNone/>
            </a:pPr>
            <a:r>
              <a:rPr lang="en-US" sz="2600" dirty="0">
                <a:solidFill>
                  <a:schemeClr val="tx1"/>
                </a:solidFill>
                <a:latin typeface="Arial"/>
                <a:cs typeface="Arial"/>
                <a:sym typeface="Arial"/>
              </a:rPr>
              <a:t>East Canada Paper PESTLE Analysis</a:t>
            </a:r>
            <a:endParaRPr lang="en-US" sz="2600">
              <a:solidFill>
                <a:schemeClr val="tx1"/>
              </a:solidFill>
            </a:endParaRPr>
          </a:p>
          <a:p>
            <a:pPr marL="0" indent="-164465">
              <a:lnSpc>
                <a:spcPct val="120000"/>
              </a:lnSpc>
              <a:spcBef>
                <a:spcPts val="0"/>
              </a:spcBef>
              <a:spcAft>
                <a:spcPts val="600"/>
              </a:spcAft>
              <a:buClr>
                <a:schemeClr val="accent2"/>
              </a:buClr>
              <a:buSzPts val="2800"/>
              <a:buNone/>
            </a:pPr>
            <a:r>
              <a:rPr lang="en-US" sz="2600" b="1" dirty="0">
                <a:solidFill>
                  <a:schemeClr val="tx1"/>
                </a:solidFill>
                <a:latin typeface="Arial"/>
                <a:cs typeface="Arial"/>
                <a:sym typeface="Arial"/>
              </a:rPr>
              <a:t>S</a:t>
            </a:r>
            <a:r>
              <a:rPr lang="en-US" sz="2600" dirty="0">
                <a:solidFill>
                  <a:schemeClr val="tx1"/>
                </a:solidFill>
                <a:latin typeface="Arial"/>
                <a:cs typeface="Arial"/>
                <a:sym typeface="Arial"/>
              </a:rPr>
              <a:t>ocial  </a:t>
            </a:r>
            <a:endParaRPr lang="en-US" sz="2600" dirty="0">
              <a:solidFill>
                <a:schemeClr val="tx1"/>
              </a:solidFill>
              <a:latin typeface="Arial"/>
              <a:cs typeface="Arial"/>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Trends in paper usage and recycling.</a:t>
            </a:r>
            <a:endParaRPr lang="en-US" sz="2600">
              <a:solidFill>
                <a:schemeClr val="tx1"/>
              </a:solidFill>
              <a:latin typeface="Arial"/>
              <a:cs typeface="Times New Roman"/>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Impact of public perception on operations.</a:t>
            </a:r>
            <a:endParaRPr lang="en-US" sz="2600">
              <a:solidFill>
                <a:schemeClr val="tx1"/>
              </a:solidFill>
              <a:latin typeface="Arial"/>
              <a:cs typeface="Times New Roman"/>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Importance of sustainability to ECP's target audience.</a:t>
            </a:r>
            <a:endParaRPr lang="en-US" sz="2600">
              <a:solidFill>
                <a:schemeClr val="tx1"/>
              </a:solidFill>
              <a:latin typeface="Arial"/>
              <a:cs typeface="Times New Roman"/>
            </a:endParaRPr>
          </a:p>
          <a:p>
            <a:pPr marL="0" indent="-164465">
              <a:lnSpc>
                <a:spcPct val="120000"/>
              </a:lnSpc>
              <a:spcBef>
                <a:spcPts val="0"/>
              </a:spcBef>
              <a:spcAft>
                <a:spcPts val="600"/>
              </a:spcAft>
              <a:buClr>
                <a:schemeClr val="accent2"/>
              </a:buClr>
              <a:buSzPts val="2800"/>
              <a:buNone/>
            </a:pPr>
            <a:r>
              <a:rPr lang="en-US" sz="2600" b="1" dirty="0">
                <a:solidFill>
                  <a:schemeClr val="tx1"/>
                </a:solidFill>
                <a:latin typeface="Arial"/>
                <a:cs typeface="Arial"/>
                <a:sym typeface="Arial"/>
              </a:rPr>
              <a:t>T</a:t>
            </a:r>
            <a:r>
              <a:rPr lang="en-US" sz="2600" dirty="0">
                <a:solidFill>
                  <a:schemeClr val="tx1"/>
                </a:solidFill>
                <a:latin typeface="Arial"/>
                <a:cs typeface="Arial"/>
                <a:sym typeface="Arial"/>
              </a:rPr>
              <a:t>echnology</a:t>
            </a:r>
            <a:endParaRPr lang="en-US" sz="2600">
              <a:solidFill>
                <a:schemeClr val="tx1"/>
              </a:solidFill>
              <a:latin typeface="Arial"/>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Development of new paper industry technologies.</a:t>
            </a:r>
            <a:endParaRPr lang="en-US" sz="2600">
              <a:solidFill>
                <a:schemeClr val="tx1"/>
              </a:solidFill>
              <a:latin typeface="Arial"/>
              <a:cs typeface="Times New Roman"/>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How technology affects ECP's operations and competitiveness.</a:t>
            </a:r>
            <a:endParaRPr lang="en-US" sz="2600">
              <a:solidFill>
                <a:schemeClr val="tx1"/>
              </a:solidFill>
              <a:latin typeface="Arial"/>
              <a:cs typeface="Times New Roman"/>
            </a:endParaRPr>
          </a:p>
          <a:p>
            <a:pPr marL="640080" lvl="1" indent="-347345">
              <a:lnSpc>
                <a:spcPct val="110000"/>
              </a:lnSpc>
              <a:spcBef>
                <a:spcPts val="0"/>
              </a:spcBef>
              <a:spcAft>
                <a:spcPts val="600"/>
              </a:spcAft>
              <a:buClr>
                <a:schemeClr val="accent2"/>
              </a:buClr>
              <a:buSzPts val="2800"/>
              <a:buFont typeface="Arial"/>
              <a:buChar char="•"/>
            </a:pPr>
            <a:r>
              <a:rPr lang="en-US" sz="2600" dirty="0">
                <a:solidFill>
                  <a:schemeClr val="tx1"/>
                </a:solidFill>
                <a:latin typeface="Arial"/>
                <a:cs typeface="Times New Roman"/>
              </a:rPr>
              <a:t>Impact of ECP's technology investments on the business.</a:t>
            </a:r>
            <a:endParaRPr sz="2600">
              <a:solidFill>
                <a:schemeClr val="tx1"/>
              </a:solidFill>
              <a:latin typeface="Arial"/>
              <a:cs typeface="Times New Roman"/>
            </a:endParaRPr>
          </a:p>
        </p:txBody>
      </p:sp>
    </p:spTree>
    <p:extLst>
      <p:ext uri="{BB962C8B-B14F-4D97-AF65-F5344CB8AC3E}">
        <p14:creationId xmlns:p14="http://schemas.microsoft.com/office/powerpoint/2010/main" val="1842680427"/>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Business Environment (4 of 4)</a:t>
            </a:r>
          </a:p>
        </p:txBody>
      </p:sp>
      <p:sp>
        <p:nvSpPr>
          <p:cNvPr id="170" name="Google Shape;170;p11"/>
          <p:cNvSpPr txBox="1">
            <a:spLocks noGrp="1"/>
          </p:cNvSpPr>
          <p:nvPr>
            <p:ph type="body" idx="1"/>
          </p:nvPr>
        </p:nvSpPr>
        <p:spPr>
          <a:xfrm>
            <a:off x="1197219" y="1825625"/>
            <a:ext cx="10712116" cy="4282567"/>
          </a:xfrm>
          <a:prstGeom prst="rect">
            <a:avLst/>
          </a:prstGeom>
          <a:noFill/>
          <a:ln>
            <a:noFill/>
          </a:ln>
        </p:spPr>
        <p:txBody>
          <a:bodyPr spcFirstLastPara="1" wrap="square" lIns="0" tIns="45700" rIns="0" bIns="45700" anchor="t" anchorCtr="0">
            <a:noAutofit/>
          </a:bodyPr>
          <a:lstStyle/>
          <a:p>
            <a:pPr marL="0" lvl="0" indent="0" algn="ctr" rtl="0">
              <a:lnSpc>
                <a:spcPct val="100000"/>
              </a:lnSpc>
              <a:spcBef>
                <a:spcPts val="0"/>
              </a:spcBef>
              <a:spcAft>
                <a:spcPts val="0"/>
              </a:spcAft>
              <a:buClr>
                <a:schemeClr val="accent2"/>
              </a:buClr>
              <a:buSzPts val="2800"/>
              <a:buNone/>
            </a:pPr>
            <a:r>
              <a:rPr lang="en-US" sz="2600" dirty="0">
                <a:solidFill>
                  <a:schemeClr val="tx1"/>
                </a:solidFill>
                <a:latin typeface="Arial"/>
                <a:ea typeface="Arial"/>
                <a:cs typeface="Arial"/>
                <a:sym typeface="Arial"/>
              </a:rPr>
              <a:t>East Canada Paper PESTLE Analysis</a:t>
            </a:r>
            <a:endParaRPr lang="en-US" sz="2600">
              <a:solidFill>
                <a:schemeClr val="tx1"/>
              </a:solidFill>
            </a:endParaRPr>
          </a:p>
          <a:p>
            <a:pPr marL="0" indent="0">
              <a:lnSpc>
                <a:spcPct val="100000"/>
              </a:lnSpc>
              <a:spcBef>
                <a:spcPts val="0"/>
              </a:spcBef>
              <a:spcAft>
                <a:spcPts val="600"/>
              </a:spcAft>
              <a:buClr>
                <a:schemeClr val="accent2"/>
              </a:buClr>
              <a:buSzPts val="2800"/>
              <a:buNone/>
            </a:pPr>
            <a:r>
              <a:rPr lang="en-US" sz="2600" b="1" dirty="0">
                <a:solidFill>
                  <a:schemeClr val="tx1"/>
                </a:solidFill>
                <a:latin typeface="Arial"/>
                <a:ea typeface="Arial"/>
                <a:cs typeface="Arial"/>
                <a:sym typeface="Arial"/>
              </a:rPr>
              <a:t>L</a:t>
            </a:r>
            <a:r>
              <a:rPr lang="en-US" sz="2600" dirty="0">
                <a:solidFill>
                  <a:schemeClr val="tx1"/>
                </a:solidFill>
                <a:latin typeface="Arial"/>
                <a:ea typeface="Arial"/>
                <a:cs typeface="Arial"/>
                <a:sym typeface="Arial"/>
              </a:rPr>
              <a:t>egal</a:t>
            </a:r>
            <a:endParaRPr lang="en-US" sz="2600" dirty="0">
              <a:solidFill>
                <a:schemeClr val="tx1"/>
              </a:solidFill>
              <a:latin typeface="Arial"/>
              <a:ea typeface="Arial"/>
              <a:cs typeface="Arial"/>
            </a:endParaRP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rPr>
              <a:t>Paper products import/export trade policies and regulations.</a:t>
            </a:r>
            <a:endParaRPr lang="en-US" sz="2600" dirty="0">
              <a:solidFill>
                <a:srgbClr val="000000"/>
              </a:solidFill>
              <a:latin typeface="Arial"/>
              <a:ea typeface="Calibri" panose="020F0502020204030204" pitchFamily="34" charset="0"/>
            </a:endParaRP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cs typeface="Times New Roman"/>
              </a:rPr>
              <a:t>Paper industry regulations and laws.</a:t>
            </a: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cs typeface="Times New Roman"/>
              </a:rPr>
              <a:t>Environmental law changes</a:t>
            </a: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cs typeface="Times New Roman"/>
              </a:rPr>
              <a:t>Potential legal risks.</a:t>
            </a:r>
          </a:p>
          <a:p>
            <a:pPr marL="0" indent="0">
              <a:lnSpc>
                <a:spcPct val="100000"/>
              </a:lnSpc>
              <a:spcBef>
                <a:spcPts val="0"/>
              </a:spcBef>
              <a:spcAft>
                <a:spcPts val="600"/>
              </a:spcAft>
              <a:buClr>
                <a:schemeClr val="accent2"/>
              </a:buClr>
              <a:buSzPts val="2800"/>
              <a:buNone/>
            </a:pPr>
            <a:r>
              <a:rPr lang="en-US" sz="2600" dirty="0">
                <a:solidFill>
                  <a:schemeClr val="tx1"/>
                </a:solidFill>
                <a:latin typeface="Arial"/>
                <a:ea typeface="Arial"/>
                <a:cs typeface="Arial"/>
                <a:sym typeface="Arial"/>
              </a:rPr>
              <a:t> </a:t>
            </a:r>
            <a:r>
              <a:rPr lang="en-US" sz="2600" b="1" dirty="0">
                <a:solidFill>
                  <a:schemeClr val="tx1"/>
                </a:solidFill>
                <a:latin typeface="Arial"/>
                <a:ea typeface="Arial"/>
                <a:cs typeface="Arial"/>
                <a:sym typeface="Arial"/>
              </a:rPr>
              <a:t>E</a:t>
            </a:r>
            <a:r>
              <a:rPr lang="en-US" sz="2600" dirty="0">
                <a:solidFill>
                  <a:schemeClr val="tx1"/>
                </a:solidFill>
                <a:latin typeface="Arial"/>
                <a:ea typeface="Arial"/>
                <a:cs typeface="Arial"/>
                <a:sym typeface="Arial"/>
              </a:rPr>
              <a:t>nvironmental</a:t>
            </a:r>
            <a:endParaRPr lang="en-US" sz="2600">
              <a:solidFill>
                <a:schemeClr val="tx1"/>
              </a:solidFill>
              <a:latin typeface="Arial"/>
            </a:endParaRP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rPr>
              <a:t>Manage ECP's sustainability effort and environmental impact.</a:t>
            </a: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rPr>
              <a:t>Current environmental industry challenges.</a:t>
            </a:r>
          </a:p>
          <a:p>
            <a:pPr marL="640080" lvl="1" indent="0" algn="l" rtl="0">
              <a:lnSpc>
                <a:spcPct val="100000"/>
              </a:lnSpc>
              <a:spcBef>
                <a:spcPts val="0"/>
              </a:spcBef>
              <a:buClr>
                <a:schemeClr val="accent2"/>
              </a:buClr>
              <a:buSzPts val="2800"/>
              <a:buFont typeface="Arial"/>
              <a:buChar char="•"/>
            </a:pPr>
            <a:r>
              <a:rPr lang="en-US" sz="2600" dirty="0">
                <a:solidFill>
                  <a:srgbClr val="000000"/>
                </a:solidFill>
                <a:effectLst/>
                <a:latin typeface="Arial"/>
                <a:ea typeface="Calibri" panose="020F0502020204030204" pitchFamily="34" charset="0"/>
              </a:rPr>
              <a:t>Minimize ECP's carbon footprint.</a:t>
            </a:r>
          </a:p>
        </p:txBody>
      </p:sp>
    </p:spTree>
    <p:extLst>
      <p:ext uri="{BB962C8B-B14F-4D97-AF65-F5344CB8AC3E}">
        <p14:creationId xmlns:p14="http://schemas.microsoft.com/office/powerpoint/2010/main" val="11200936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solidFill>
                  <a:schemeClr val="tx1"/>
                </a:solidFill>
              </a:rPr>
              <a:t>Products and Solutions </a:t>
            </a:r>
            <a:endParaRPr dirty="0">
              <a:solidFill>
                <a:schemeClr val="tx1"/>
              </a:solidFill>
            </a:endParaRPr>
          </a:p>
        </p:txBody>
      </p:sp>
      <p:graphicFrame>
        <p:nvGraphicFramePr>
          <p:cNvPr id="189" name="Google Shape;189;p14"/>
          <p:cNvGraphicFramePr/>
          <p:nvPr>
            <p:extLst>
              <p:ext uri="{D42A27DB-BD31-4B8C-83A1-F6EECF244321}">
                <p14:modId xmlns:p14="http://schemas.microsoft.com/office/powerpoint/2010/main" val="164089411"/>
              </p:ext>
            </p:extLst>
          </p:nvPr>
        </p:nvGraphicFramePr>
        <p:xfrm>
          <a:off x="655320" y="1880617"/>
          <a:ext cx="11064240" cy="4109215"/>
        </p:xfrm>
        <a:graphic>
          <a:graphicData uri="http://schemas.openxmlformats.org/drawingml/2006/table">
            <a:tbl>
              <a:tblPr firstRow="1" bandRow="1">
                <a:noFill/>
                <a:tableStyleId>{30D05B44-10EC-4CF8-942C-125879D100A4}</a:tableStyleId>
              </a:tblPr>
              <a:tblGrid>
                <a:gridCol w="3657600">
                  <a:extLst>
                    <a:ext uri="{9D8B030D-6E8A-4147-A177-3AD203B41FA5}">
                      <a16:colId xmlns:a16="http://schemas.microsoft.com/office/drawing/2014/main" val="20000"/>
                    </a:ext>
                  </a:extLst>
                </a:gridCol>
                <a:gridCol w="246888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468880">
                  <a:extLst>
                    <a:ext uri="{9D8B030D-6E8A-4147-A177-3AD203B41FA5}">
                      <a16:colId xmlns:a16="http://schemas.microsoft.com/office/drawing/2014/main" val="20003"/>
                    </a:ext>
                  </a:extLst>
                </a:gridCol>
              </a:tblGrid>
              <a:tr h="908765">
                <a:tc>
                  <a:txBody>
                    <a:bodyPr/>
                    <a:lstStyle/>
                    <a:p>
                      <a:pPr marL="0" marR="0" lvl="0" indent="0" algn="ctr" rtl="0">
                        <a:spcBef>
                          <a:spcPts val="0"/>
                        </a:spcBef>
                        <a:spcAft>
                          <a:spcPts val="0"/>
                        </a:spcAft>
                        <a:buNone/>
                      </a:pPr>
                      <a:r>
                        <a:rPr lang="en-US" sz="2800" dirty="0">
                          <a:solidFill>
                            <a:schemeClr val="tx1"/>
                          </a:solidFill>
                        </a:rPr>
                        <a:t>Pain Point</a:t>
                      </a:r>
                      <a:endParaRPr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ctr" rtl="0">
                        <a:spcBef>
                          <a:spcPts val="0"/>
                        </a:spcBef>
                        <a:spcAft>
                          <a:spcPts val="0"/>
                        </a:spcAft>
                        <a:buNone/>
                      </a:pPr>
                      <a:r>
                        <a:rPr lang="en-US" sz="2800" dirty="0">
                          <a:solidFill>
                            <a:schemeClr val="tx1"/>
                          </a:solidFill>
                        </a:rPr>
                        <a:t>ECP/Division</a:t>
                      </a:r>
                      <a:endParaRPr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ctr" rtl="0">
                        <a:spcBef>
                          <a:spcPts val="0"/>
                        </a:spcBef>
                        <a:spcAft>
                          <a:spcPts val="0"/>
                        </a:spcAft>
                        <a:buNone/>
                      </a:pPr>
                      <a:r>
                        <a:rPr lang="en-US" sz="2800" dirty="0">
                          <a:solidFill>
                            <a:schemeClr val="tx1"/>
                          </a:solidFill>
                        </a:rPr>
                        <a:t>Solution</a:t>
                      </a:r>
                      <a:endParaRPr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ctr" rtl="0">
                        <a:spcBef>
                          <a:spcPts val="0"/>
                        </a:spcBef>
                        <a:spcAft>
                          <a:spcPts val="0"/>
                        </a:spcAft>
                        <a:buNone/>
                      </a:pPr>
                      <a:r>
                        <a:rPr lang="en-US" sz="2800" dirty="0">
                          <a:solidFill>
                            <a:schemeClr val="tx1"/>
                          </a:solidFill>
                        </a:rPr>
                        <a:t>Notes</a:t>
                      </a:r>
                      <a:endParaRPr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dirty="0">
                          <a:solidFill>
                            <a:schemeClr val="tx1"/>
                          </a:solidFill>
                          <a:latin typeface="+mn-lt"/>
                        </a:rPr>
                        <a:t>Lack of visibility across company</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ECP</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SAP Integration Suite</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Integrate or replace existing solutions</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extLst>
                  <a:ext uri="{0D108BD9-81ED-4DB2-BD59-A6C34878D82A}">
                    <a16:rowId xmlns:a16="http://schemas.microsoft.com/office/drawing/2014/main" val="10001"/>
                  </a:ext>
                </a:extLst>
              </a:tr>
              <a:tr h="387100">
                <a:tc>
                  <a:txBody>
                    <a:bodyPr/>
                    <a:lstStyle/>
                    <a:p>
                      <a:pPr marL="0" marR="0" lvl="0" indent="0" algn="l" rtl="0">
                        <a:spcBef>
                          <a:spcPts val="0"/>
                        </a:spcBef>
                        <a:spcAft>
                          <a:spcPts val="0"/>
                        </a:spcAft>
                        <a:buNone/>
                      </a:pPr>
                      <a:r>
                        <a:rPr lang="en-US" sz="1800" dirty="0">
                          <a:solidFill>
                            <a:schemeClr val="tx1"/>
                          </a:solidFill>
                          <a:latin typeface="+mn-lt"/>
                        </a:rPr>
                        <a:t>No single source of truth</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dirty="0">
                          <a:solidFill>
                            <a:schemeClr val="tx1"/>
                          </a:solidFill>
                          <a:latin typeface="+mn-lt"/>
                        </a:rPr>
                        <a:t>ECP</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dirty="0">
                          <a:solidFill>
                            <a:schemeClr val="tx1"/>
                          </a:solidFill>
                          <a:latin typeface="+mn-lt"/>
                        </a:rPr>
                        <a:t>SAP Cloud Platform</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dirty="0">
                          <a:solidFill>
                            <a:schemeClr val="tx1"/>
                          </a:solidFill>
                          <a:latin typeface="+mn-lt"/>
                        </a:rPr>
                        <a:t>Solves fragmented reporting processes</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dirty="0">
                          <a:solidFill>
                            <a:schemeClr val="tx1"/>
                          </a:solidFill>
                          <a:latin typeface="+mn-lt"/>
                        </a:rPr>
                        <a:t>No app solution for managing ‘buying event’</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Sales and Recycling</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SAP Build Apps</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Improve productivity and speed</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dirty="0">
                          <a:solidFill>
                            <a:schemeClr val="tx1"/>
                          </a:solidFill>
                          <a:latin typeface="+mn-lt"/>
                        </a:rPr>
                        <a:t>Lack of monitoring system for water and pulp movement</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dirty="0">
                          <a:solidFill>
                            <a:schemeClr val="tx1"/>
                          </a:solidFill>
                          <a:latin typeface="+mn-lt"/>
                        </a:rPr>
                        <a:t>Milling</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dirty="0">
                          <a:solidFill>
                            <a:schemeClr val="tx1"/>
                          </a:solidFill>
                          <a:latin typeface="+mn-lt"/>
                        </a:rPr>
                        <a:t>SAP Product Footprint Management</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tc>
                  <a:txBody>
                    <a:bodyPr/>
                    <a:lstStyle/>
                    <a:p>
                      <a:pPr marL="0" marR="0" lvl="0" indent="0" algn="l" rtl="0">
                        <a:spcBef>
                          <a:spcPts val="0"/>
                        </a:spcBef>
                        <a:spcAft>
                          <a:spcPts val="0"/>
                        </a:spcAft>
                        <a:buNone/>
                      </a:pPr>
                      <a:r>
                        <a:rPr lang="en-US" sz="1800" b="0" i="0" u="none" strike="noStrike" cap="none" dirty="0">
                          <a:solidFill>
                            <a:schemeClr val="tx1"/>
                          </a:solidFill>
                          <a:latin typeface="+mn-lt"/>
                          <a:ea typeface="Calibri"/>
                          <a:cs typeface="Calibri"/>
                          <a:sym typeface="Arial"/>
                        </a:rPr>
                        <a:t>Assess footprint and environmental impact</a:t>
                      </a:r>
                      <a:endParaRPr sz="1800" b="0" i="0" u="none" strike="noStrike" cap="none" dirty="0">
                        <a:solidFill>
                          <a:schemeClr val="tx1"/>
                        </a:solidFill>
                        <a:latin typeface="+mn-lt"/>
                        <a:ea typeface="Calibri"/>
                        <a:cs typeface="Calibri"/>
                        <a:sym typeface="Arial"/>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solidFill>
                      <a:srgbClr val="E1483A">
                        <a:alpha val="20000"/>
                      </a:srgbClr>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800" dirty="0">
                          <a:solidFill>
                            <a:schemeClr val="tx1"/>
                          </a:solidFill>
                          <a:latin typeface="+mn-lt"/>
                        </a:rPr>
                        <a:t>Lack data analysis or business intelligence tool</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Paper and Industrial Products</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dirty="0">
                          <a:solidFill>
                            <a:schemeClr val="tx1"/>
                          </a:solidFill>
                          <a:latin typeface="+mn-lt"/>
                        </a:rPr>
                        <a:t>SAP Analytics Cloud</a:t>
                      </a:r>
                      <a:endParaRPr dirty="0">
                        <a:solidFill>
                          <a:schemeClr val="tx1"/>
                        </a:solidFill>
                        <a:latin typeface="+mn-lt"/>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1800" b="0" i="0" u="none" strike="noStrike" cap="none" dirty="0">
                          <a:solidFill>
                            <a:schemeClr val="tx1"/>
                          </a:solidFill>
                          <a:latin typeface="+mn-lt"/>
                          <a:ea typeface="Calibri"/>
                          <a:cs typeface="Calibri"/>
                          <a:sym typeface="Arial"/>
                        </a:rPr>
                        <a:t>Enables data visualization</a:t>
                      </a:r>
                      <a:endParaRPr sz="1800" b="0" i="0" u="none" strike="noStrike" cap="none" dirty="0">
                        <a:solidFill>
                          <a:schemeClr val="tx1"/>
                        </a:solidFill>
                        <a:latin typeface="+mn-lt"/>
                        <a:ea typeface="Calibri"/>
                        <a:cs typeface="Calibri"/>
                        <a:sym typeface="Arial"/>
                      </a:endParaRPr>
                    </a:p>
                  </a:txBody>
                  <a:tcPr marL="91450" marR="91450" marT="45725" marB="45725">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solidFill>
                  <a:schemeClr val="tx1"/>
                </a:solidFill>
              </a:rPr>
              <a:t>SAP Team Training Strategies </a:t>
            </a:r>
            <a:endParaRPr dirty="0">
              <a:solidFill>
                <a:schemeClr val="tx1"/>
              </a:solidFill>
            </a:endParaRPr>
          </a:p>
        </p:txBody>
      </p:sp>
      <p:sp>
        <p:nvSpPr>
          <p:cNvPr id="195" name="Google Shape;195;p15"/>
          <p:cNvSpPr txBox="1">
            <a:spLocks noGrp="1"/>
          </p:cNvSpPr>
          <p:nvPr>
            <p:ph type="body" idx="1"/>
          </p:nvPr>
        </p:nvSpPr>
        <p:spPr>
          <a:xfrm>
            <a:off x="1170549" y="1845734"/>
            <a:ext cx="10058400" cy="4023360"/>
          </a:xfrm>
          <a:prstGeom prst="rect">
            <a:avLst/>
          </a:prstGeom>
          <a:noFill/>
          <a:ln>
            <a:noFill/>
          </a:ln>
        </p:spPr>
        <p:txBody>
          <a:bodyPr spcFirstLastPara="1" wrap="square" lIns="0" tIns="45700" rIns="0" bIns="45700" anchor="t" anchorCtr="0">
            <a:normAutofit/>
          </a:bodyPr>
          <a:lstStyle/>
          <a:p>
            <a:pPr marL="347345" lvl="0" indent="-347345" algn="l" rtl="0">
              <a:lnSpc>
                <a:spcPct val="110000"/>
              </a:lnSpc>
              <a:spcBef>
                <a:spcPts val="0"/>
              </a:spcBef>
              <a:spcAft>
                <a:spcPts val="0"/>
              </a:spcAft>
              <a:buClr>
                <a:schemeClr val="accent2"/>
              </a:buClr>
              <a:buSzPts val="2800"/>
              <a:buFont typeface="Arial"/>
              <a:buChar char="•"/>
            </a:pPr>
            <a:r>
              <a:rPr lang="en-US" sz="2800" dirty="0">
                <a:solidFill>
                  <a:schemeClr val="tx1"/>
                </a:solidFill>
                <a:latin typeface="Arial"/>
                <a:ea typeface="Arial"/>
                <a:cs typeface="Arial"/>
                <a:sym typeface="Arial"/>
              </a:rPr>
              <a:t>Train the team on the SAP products to be implemented</a:t>
            </a:r>
            <a:endParaRPr dirty="0">
              <a:solidFill>
                <a:schemeClr val="tx1"/>
              </a:solidFill>
              <a:latin typeface="Arial"/>
              <a:ea typeface="Arial"/>
              <a:cs typeface="Arial"/>
              <a:sym typeface="Arial"/>
            </a:endParaRPr>
          </a:p>
          <a:p>
            <a:pPr marL="347345" lvl="0" indent="-347345" algn="l" rtl="0">
              <a:lnSpc>
                <a:spcPct val="110000"/>
              </a:lnSpc>
              <a:spcBef>
                <a:spcPts val="300"/>
              </a:spcBef>
              <a:spcAft>
                <a:spcPts val="0"/>
              </a:spcAft>
              <a:buClr>
                <a:schemeClr val="accent2"/>
              </a:buClr>
              <a:buSzPts val="2800"/>
              <a:buFont typeface="Arial"/>
              <a:buChar char="•"/>
            </a:pPr>
            <a:r>
              <a:rPr lang="en-US" sz="2800" dirty="0">
                <a:solidFill>
                  <a:schemeClr val="tx1"/>
                </a:solidFill>
                <a:latin typeface="Arial"/>
                <a:ea typeface="Arial"/>
                <a:cs typeface="Arial"/>
                <a:sym typeface="Arial"/>
              </a:rPr>
              <a:t>Train team on customer’s existing platforms</a:t>
            </a:r>
            <a:endParaRPr dirty="0">
              <a:solidFill>
                <a:schemeClr val="tx1"/>
              </a:solidFill>
            </a:endParaRPr>
          </a:p>
          <a:p>
            <a:pPr marL="347345" lvl="0" indent="-347345" algn="l" rtl="0">
              <a:lnSpc>
                <a:spcPct val="110000"/>
              </a:lnSpc>
              <a:spcBef>
                <a:spcPts val="300"/>
              </a:spcBef>
              <a:spcAft>
                <a:spcPts val="0"/>
              </a:spcAft>
              <a:buClr>
                <a:schemeClr val="accent2"/>
              </a:buClr>
              <a:buSzPts val="2800"/>
              <a:buFont typeface="Arial"/>
              <a:buChar char="•"/>
            </a:pPr>
            <a:r>
              <a:rPr lang="en-US" sz="2800" dirty="0">
                <a:solidFill>
                  <a:schemeClr val="tx1"/>
                </a:solidFill>
                <a:latin typeface="Arial"/>
                <a:ea typeface="Arial"/>
                <a:cs typeface="Arial"/>
                <a:sym typeface="Arial"/>
              </a:rPr>
              <a:t>Train team to use the SAP Solution Manager for project collaboration, communication, tracking and reporting</a:t>
            </a:r>
            <a:endParaRPr dirty="0">
              <a:solidFill>
                <a:schemeClr val="tx1"/>
              </a:solidFill>
            </a:endParaRPr>
          </a:p>
          <a:p>
            <a:pPr marL="347345" lvl="0" indent="-347345" algn="l" rtl="0">
              <a:lnSpc>
                <a:spcPct val="110000"/>
              </a:lnSpc>
              <a:spcBef>
                <a:spcPts val="300"/>
              </a:spcBef>
              <a:spcAft>
                <a:spcPts val="0"/>
              </a:spcAft>
              <a:buClr>
                <a:schemeClr val="accent2"/>
              </a:buClr>
              <a:buSzPts val="2800"/>
              <a:buFont typeface="Arial"/>
              <a:buChar char="•"/>
            </a:pPr>
            <a:r>
              <a:rPr lang="en-US" sz="2800" dirty="0">
                <a:solidFill>
                  <a:schemeClr val="tx1"/>
                </a:solidFill>
                <a:latin typeface="Arial"/>
                <a:ea typeface="Arial"/>
                <a:cs typeface="Arial"/>
                <a:sym typeface="Arial"/>
              </a:rPr>
              <a:t>Team building exercises</a:t>
            </a:r>
            <a:endParaRPr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alpha val="20000"/>
          </a:schemeClr>
        </a:solidFill>
        <a:effectLst/>
      </p:bgPr>
    </p:bg>
    <p:spTree>
      <p:nvGrpSpPr>
        <p:cNvPr id="1" name="Shape 199"/>
        <p:cNvGrpSpPr/>
        <p:nvPr/>
      </p:nvGrpSpPr>
      <p:grpSpPr>
        <a:xfrm>
          <a:off x="0" y="0"/>
          <a:ext cx="0" cy="0"/>
          <a:chOff x="0" y="0"/>
          <a:chExt cx="0" cy="0"/>
        </a:xfrm>
      </p:grpSpPr>
      <p:pic>
        <p:nvPicPr>
          <p:cNvPr id="13" name="Picture 12" descr="Close-up of tricolor textured paper">
            <a:extLst>
              <a:ext uri="{FF2B5EF4-FFF2-40B4-BE49-F238E27FC236}">
                <a16:creationId xmlns:a16="http://schemas.microsoft.com/office/drawing/2014/main" id="{9D02F9BE-6918-B582-116A-6A63E786ADAA}"/>
              </a:ext>
            </a:extLst>
          </p:cNvPr>
          <p:cNvPicPr>
            <a:picLocks noChangeAspect="1"/>
          </p:cNvPicPr>
          <p:nvPr/>
        </p:nvPicPr>
        <p:blipFill rotWithShape="1">
          <a:blip r:embed="rId3">
            <a:alphaModFix amt="16000"/>
          </a:blip>
          <a:srcRect l="1" t="22040" r="1"/>
          <a:stretch/>
        </p:blipFill>
        <p:spPr>
          <a:xfrm>
            <a:off x="0" y="0"/>
            <a:ext cx="12191985" cy="6334316"/>
          </a:xfrm>
          <a:prstGeom prst="rect">
            <a:avLst/>
          </a:prstGeom>
        </p:spPr>
      </p:pic>
      <p:cxnSp>
        <p:nvCxnSpPr>
          <p:cNvPr id="201" name="Google Shape;201;p16">
            <a:extLst>
              <a:ext uri="{C183D7F6-B498-43B3-948B-1728B52AA6E4}">
                <adec:decorative xmlns:adec="http://schemas.microsoft.com/office/drawing/2017/decorative" val="1"/>
              </a:ext>
            </a:extLst>
          </p:cNvPr>
          <p:cNvCxnSpPr/>
          <p:nvPr/>
        </p:nvCxnSpPr>
        <p:spPr>
          <a:xfrm>
            <a:off x="1193532" y="1737845"/>
            <a:ext cx="9966960" cy="0"/>
          </a:xfrm>
          <a:prstGeom prst="straightConnector1">
            <a:avLst/>
          </a:prstGeom>
          <a:noFill/>
          <a:ln w="9525" cap="flat" cmpd="sng">
            <a:solidFill>
              <a:srgbClr val="7F7F7F">
                <a:alpha val="89803"/>
              </a:srgbClr>
            </a:solidFill>
            <a:prstDash val="solid"/>
            <a:round/>
            <a:headEnd type="none" w="sm" len="sm"/>
            <a:tailEnd type="none" w="sm" len="sm"/>
          </a:ln>
        </p:spPr>
      </p:cxnSp>
      <p:sp>
        <p:nvSpPr>
          <p:cNvPr id="202" name="Google Shape;202;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solidFill>
                  <a:schemeClr val="tx1"/>
                </a:solidFill>
              </a:rPr>
              <a:t>Conclusion</a:t>
            </a:r>
            <a:endParaRPr dirty="0">
              <a:solidFill>
                <a:schemeClr val="tx1"/>
              </a:solidFill>
            </a:endParaRPr>
          </a:p>
        </p:txBody>
      </p:sp>
      <p:sp>
        <p:nvSpPr>
          <p:cNvPr id="203" name="Google Shape;203;p16"/>
          <p:cNvSpPr txBox="1">
            <a:spLocks noGrp="1"/>
          </p:cNvSpPr>
          <p:nvPr>
            <p:ph type="body" idx="1"/>
          </p:nvPr>
        </p:nvSpPr>
        <p:spPr>
          <a:xfrm>
            <a:off x="1214511" y="1706938"/>
            <a:ext cx="10903598" cy="4560408"/>
          </a:xfrm>
          <a:prstGeom prst="rect">
            <a:avLst/>
          </a:prstGeom>
          <a:noFill/>
          <a:ln>
            <a:noFill/>
          </a:ln>
        </p:spPr>
        <p:txBody>
          <a:bodyPr spcFirstLastPara="1" wrap="square" lIns="0" tIns="45700" rIns="0" bIns="45700" anchor="t" anchorCtr="0">
            <a:noAutofit/>
          </a:bodyPr>
          <a:lstStyle/>
          <a:p>
            <a:pPr marL="347345" lvl="0" indent="-347345" algn="l" rtl="0">
              <a:lnSpc>
                <a:spcPct val="100000"/>
              </a:lnSpc>
              <a:spcBef>
                <a:spcPts val="0"/>
              </a:spcBef>
              <a:spcAft>
                <a:spcPts val="600"/>
              </a:spcAft>
              <a:buClr>
                <a:schemeClr val="accent2"/>
              </a:buClr>
              <a:buSzPts val="2700"/>
              <a:buFont typeface="Arial"/>
              <a:buChar char="•"/>
            </a:pPr>
            <a:r>
              <a:rPr lang="en-US" sz="2800" dirty="0">
                <a:solidFill>
                  <a:schemeClr val="tx1"/>
                </a:solidFill>
                <a:latin typeface="Arial"/>
                <a:ea typeface="Arial"/>
                <a:cs typeface="Arial"/>
                <a:sym typeface="Arial"/>
              </a:rPr>
              <a:t>Summary of discovery and explore phases</a:t>
            </a:r>
            <a:endParaRPr sz="2800" dirty="0">
              <a:solidFill>
                <a:schemeClr val="tx1"/>
              </a:solidFill>
            </a:endParaRPr>
          </a:p>
          <a:p>
            <a:pPr marL="347345" lvl="0" indent="-347345" algn="l" rtl="0">
              <a:lnSpc>
                <a:spcPct val="100000"/>
              </a:lnSpc>
              <a:spcBef>
                <a:spcPts val="0"/>
              </a:spcBef>
              <a:spcAft>
                <a:spcPts val="600"/>
              </a:spcAft>
              <a:buClr>
                <a:schemeClr val="accent2"/>
              </a:buClr>
              <a:buSzPts val="2700"/>
              <a:buFont typeface="Arial"/>
              <a:buChar char="•"/>
            </a:pPr>
            <a:r>
              <a:rPr lang="en-US" sz="2800" dirty="0">
                <a:solidFill>
                  <a:schemeClr val="tx1"/>
                </a:solidFill>
                <a:latin typeface="Arial"/>
                <a:ea typeface="Arial"/>
                <a:cs typeface="Arial"/>
                <a:sym typeface="Arial"/>
              </a:rPr>
              <a:t>Preview of analysis and design phases</a:t>
            </a:r>
            <a:endParaRPr sz="2800" dirty="0">
              <a:solidFill>
                <a:schemeClr val="tx1"/>
              </a:solidFill>
            </a:endParaRPr>
          </a:p>
          <a:p>
            <a:pPr marL="347345" lvl="0" indent="-347345" algn="l" rtl="0">
              <a:lnSpc>
                <a:spcPct val="100000"/>
              </a:lnSpc>
              <a:spcBef>
                <a:spcPts val="0"/>
              </a:spcBef>
              <a:spcAft>
                <a:spcPts val="600"/>
              </a:spcAft>
              <a:buClr>
                <a:schemeClr val="accent2"/>
              </a:buClr>
              <a:buSzPts val="2700"/>
              <a:buFont typeface="Arial"/>
              <a:buChar char="•"/>
            </a:pPr>
            <a:r>
              <a:rPr lang="en-US" sz="2800" dirty="0">
                <a:solidFill>
                  <a:schemeClr val="tx1"/>
                </a:solidFill>
                <a:latin typeface="Arial"/>
                <a:ea typeface="Arial"/>
                <a:cs typeface="Arial"/>
                <a:sym typeface="Arial"/>
              </a:rPr>
              <a:t>Value-added benefits of SAP solutions</a:t>
            </a:r>
            <a:endParaRPr sz="2800" dirty="0">
              <a:solidFill>
                <a:schemeClr val="tx1"/>
              </a:solidFill>
            </a:endParaRPr>
          </a:p>
          <a:p>
            <a:pPr marL="685800" lvl="1" indent="-285750">
              <a:lnSpc>
                <a:spcPct val="100000"/>
              </a:lnSpc>
              <a:spcBef>
                <a:spcPts val="0"/>
              </a:spcBef>
              <a:spcAft>
                <a:spcPts val="600"/>
              </a:spcAft>
              <a:buClr>
                <a:schemeClr val="accent2"/>
              </a:buClr>
              <a:buSzPts val="2400"/>
              <a:buFont typeface="Arial"/>
              <a:buChar char="•"/>
            </a:pPr>
            <a:r>
              <a:rPr lang="en-US" sz="2600" dirty="0">
                <a:solidFill>
                  <a:schemeClr val="tx1"/>
                </a:solidFill>
                <a:latin typeface="Arial"/>
                <a:ea typeface="Arial"/>
                <a:cs typeface="Arial"/>
                <a:sym typeface="Arial"/>
              </a:rPr>
              <a:t>Streamlined operations, improved bottom line, enhanced customer experience</a:t>
            </a:r>
            <a:endParaRPr sz="2600" dirty="0">
              <a:solidFill>
                <a:schemeClr val="tx1"/>
              </a:solidFill>
            </a:endParaRPr>
          </a:p>
          <a:p>
            <a:pPr marL="685800" lvl="1" indent="-285750" algn="l" rtl="0">
              <a:lnSpc>
                <a:spcPct val="100000"/>
              </a:lnSpc>
              <a:spcBef>
                <a:spcPts val="0"/>
              </a:spcBef>
              <a:spcAft>
                <a:spcPts val="600"/>
              </a:spcAft>
              <a:buClr>
                <a:schemeClr val="accent2"/>
              </a:buClr>
              <a:buSzPts val="2400"/>
              <a:buFont typeface="Arial"/>
              <a:buChar char="•"/>
            </a:pPr>
            <a:r>
              <a:rPr lang="en-US" sz="2600" dirty="0">
                <a:solidFill>
                  <a:schemeClr val="tx1"/>
                </a:solidFill>
                <a:latin typeface="Arial"/>
                <a:ea typeface="Arial"/>
                <a:cs typeface="Arial"/>
                <a:sym typeface="Arial"/>
              </a:rPr>
              <a:t>Reduction of carbon footprint and waste</a:t>
            </a:r>
            <a:endParaRPr sz="2600" dirty="0">
              <a:solidFill>
                <a:schemeClr val="tx1"/>
              </a:solidFill>
            </a:endParaRPr>
          </a:p>
          <a:p>
            <a:pPr marL="685800" lvl="1" indent="-285750" algn="l" rtl="0">
              <a:lnSpc>
                <a:spcPct val="100000"/>
              </a:lnSpc>
              <a:spcBef>
                <a:spcPts val="0"/>
              </a:spcBef>
              <a:spcAft>
                <a:spcPts val="600"/>
              </a:spcAft>
              <a:buClr>
                <a:schemeClr val="accent2"/>
              </a:buClr>
              <a:buSzPts val="2400"/>
              <a:buFont typeface="Arial"/>
              <a:buChar char="•"/>
            </a:pPr>
            <a:r>
              <a:rPr lang="en-US" sz="2600" dirty="0">
                <a:solidFill>
                  <a:schemeClr val="tx1"/>
                </a:solidFill>
                <a:latin typeface="Arial"/>
                <a:ea typeface="Arial"/>
                <a:cs typeface="Arial"/>
                <a:sym typeface="Arial"/>
              </a:rPr>
              <a:t>Visibility of data for better decision making and planning</a:t>
            </a:r>
            <a:endParaRPr sz="2600" dirty="0">
              <a:solidFill>
                <a:schemeClr val="tx1"/>
              </a:solidFill>
            </a:endParaRPr>
          </a:p>
          <a:p>
            <a:pPr marL="347345" lvl="0" indent="-347345" algn="l" rtl="0">
              <a:lnSpc>
                <a:spcPct val="100000"/>
              </a:lnSpc>
              <a:spcBef>
                <a:spcPts val="0"/>
              </a:spcBef>
              <a:spcAft>
                <a:spcPts val="600"/>
              </a:spcAft>
              <a:buClr>
                <a:schemeClr val="accent2"/>
              </a:buClr>
              <a:buSzPts val="2700"/>
              <a:buFont typeface="Arial"/>
              <a:buChar char="•"/>
            </a:pPr>
            <a:r>
              <a:rPr lang="en-US" sz="2800" dirty="0">
                <a:solidFill>
                  <a:schemeClr val="tx1"/>
                </a:solidFill>
                <a:latin typeface="Arial"/>
                <a:ea typeface="Arial"/>
                <a:cs typeface="Arial"/>
                <a:sym typeface="Arial"/>
              </a:rPr>
              <a:t>Partner involvement</a:t>
            </a:r>
            <a:endParaRPr sz="2800" dirty="0">
              <a:solidFill>
                <a:schemeClr val="tx1"/>
              </a:solidFill>
            </a:endParaRPr>
          </a:p>
          <a:p>
            <a:pPr marL="347345" lvl="0" indent="-347345" algn="l" rtl="0">
              <a:lnSpc>
                <a:spcPct val="100000"/>
              </a:lnSpc>
              <a:spcBef>
                <a:spcPts val="0"/>
              </a:spcBef>
              <a:spcAft>
                <a:spcPts val="600"/>
              </a:spcAft>
              <a:buClr>
                <a:schemeClr val="accent2"/>
              </a:buClr>
              <a:buSzPts val="2700"/>
              <a:buFont typeface="Arial"/>
              <a:buChar char="•"/>
            </a:pPr>
            <a:r>
              <a:rPr lang="en-US" sz="2800" dirty="0">
                <a:solidFill>
                  <a:schemeClr val="tx1"/>
                </a:solidFill>
                <a:latin typeface="Arial"/>
                <a:ea typeface="Arial"/>
                <a:cs typeface="Arial"/>
                <a:sym typeface="Arial"/>
              </a:rPr>
              <a:t>Next steps</a:t>
            </a:r>
            <a:endParaRPr sz="2800" dirty="0">
              <a:solidFill>
                <a:schemeClr val="tx1"/>
              </a:solidFill>
            </a:endParaRPr>
          </a:p>
          <a:p>
            <a:pPr marL="91440" lvl="0" indent="0" algn="l" rtl="0">
              <a:lnSpc>
                <a:spcPct val="90000"/>
              </a:lnSpc>
              <a:spcBef>
                <a:spcPts val="1500"/>
              </a:spcBef>
              <a:spcAft>
                <a:spcPts val="0"/>
              </a:spcAft>
              <a:buSzPts val="2000"/>
              <a:buNone/>
            </a:pPr>
            <a:endParaRPr dirty="0"/>
          </a:p>
        </p:txBody>
      </p:sp>
      <p:sp>
        <p:nvSpPr>
          <p:cNvPr id="204" name="Google Shape;204;p16">
            <a:extLst>
              <a:ext uri="{C183D7F6-B498-43B3-948B-1728B52AA6E4}">
                <adec:decorative xmlns:adec="http://schemas.microsoft.com/office/drawing/2017/decorative" val="1"/>
              </a:ext>
            </a:extLst>
          </p:cNvPr>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a:extLst>
              <a:ext uri="{C183D7F6-B498-43B3-948B-1728B52AA6E4}">
                <adec:decorative xmlns:adec="http://schemas.microsoft.com/office/drawing/2017/decorative" val="1"/>
              </a:ext>
            </a:extLst>
          </p:cNvPr>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solidFill>
                  <a:schemeClr val="tx1"/>
                </a:solidFill>
              </a:rPr>
              <a:t>Overview</a:t>
            </a:r>
            <a:endParaRPr dirty="0">
              <a:solidFill>
                <a:schemeClr val="tx1"/>
              </a:solidFill>
            </a:endParaRPr>
          </a:p>
        </p:txBody>
      </p:sp>
      <p:sp>
        <p:nvSpPr>
          <p:cNvPr id="115" name="Google Shape;115;p2"/>
          <p:cNvSpPr txBox="1">
            <a:spLocks noGrp="1"/>
          </p:cNvSpPr>
          <p:nvPr>
            <p:ph type="body" idx="1"/>
          </p:nvPr>
        </p:nvSpPr>
        <p:spPr>
          <a:xfrm>
            <a:off x="1214511" y="1845734"/>
            <a:ext cx="10058400" cy="4372186"/>
          </a:xfrm>
          <a:prstGeom prst="rect">
            <a:avLst/>
          </a:prstGeom>
          <a:noFill/>
          <a:ln>
            <a:noFill/>
          </a:ln>
        </p:spPr>
        <p:txBody>
          <a:bodyPr spcFirstLastPara="1" wrap="square" lIns="0" tIns="45700" rIns="0" bIns="45700" anchor="t" anchorCtr="0">
            <a:noAutofit/>
          </a:bodyPr>
          <a:lstStyle/>
          <a:p>
            <a:pPr marL="0" lvl="0" indent="0" algn="l" rtl="0">
              <a:lnSpc>
                <a:spcPct val="100000"/>
              </a:lnSpc>
              <a:spcBef>
                <a:spcPts val="0"/>
              </a:spcBef>
              <a:spcAft>
                <a:spcPts val="600"/>
              </a:spcAft>
              <a:buClr>
                <a:schemeClr val="accent2"/>
              </a:buClr>
              <a:buSzPts val="2800"/>
              <a:buNone/>
            </a:pPr>
            <a:r>
              <a:rPr lang="en-US" sz="2200" dirty="0">
                <a:solidFill>
                  <a:schemeClr val="tx1"/>
                </a:solidFill>
                <a:latin typeface="Arial"/>
                <a:ea typeface="Arial"/>
                <a:cs typeface="Arial"/>
                <a:sym typeface="Arial"/>
              </a:rPr>
              <a:t>East Canada Paper (ECP) – multi-national paper production and recycling company. ECP has four divisions:</a:t>
            </a:r>
            <a:endParaRPr sz="2200" dirty="0">
              <a:solidFill>
                <a:schemeClr val="tx1"/>
              </a:solidFill>
            </a:endParaRPr>
          </a:p>
          <a:p>
            <a:pPr marL="640080" lvl="1" indent="-347345" algn="l" rtl="0">
              <a:lnSpc>
                <a:spcPct val="100000"/>
              </a:lnSpc>
              <a:spcBef>
                <a:spcPts val="0"/>
              </a:spcBef>
              <a:spcAft>
                <a:spcPts val="600"/>
              </a:spcAft>
              <a:buClr>
                <a:schemeClr val="accent2"/>
              </a:buClr>
              <a:buSzPts val="2600"/>
              <a:buFont typeface="Arial"/>
              <a:buChar char="•"/>
            </a:pPr>
            <a:r>
              <a:rPr lang="en-US" sz="2200" b="1" dirty="0">
                <a:solidFill>
                  <a:schemeClr val="tx1"/>
                </a:solidFill>
                <a:latin typeface="Arial"/>
                <a:ea typeface="Arial"/>
                <a:cs typeface="Arial"/>
                <a:sym typeface="Arial"/>
              </a:rPr>
              <a:t>Milling</a:t>
            </a:r>
            <a:r>
              <a:rPr lang="en-US" sz="2200" dirty="0">
                <a:solidFill>
                  <a:schemeClr val="tx1"/>
                </a:solidFill>
                <a:latin typeface="Arial"/>
                <a:ea typeface="Arial"/>
                <a:cs typeface="Arial"/>
                <a:sym typeface="Arial"/>
              </a:rPr>
              <a:t> – billion-dollar mill campus in Quebec Province. On the campus are two large mills, four paper production machines, and two state-of-the-art paper recycling plants.</a:t>
            </a:r>
            <a:endParaRPr sz="2200" dirty="0">
              <a:solidFill>
                <a:schemeClr val="tx1"/>
              </a:solidFill>
            </a:endParaRPr>
          </a:p>
          <a:p>
            <a:pPr marL="640080" lvl="1" indent="-347345" algn="l" rtl="0">
              <a:lnSpc>
                <a:spcPct val="100000"/>
              </a:lnSpc>
              <a:spcBef>
                <a:spcPts val="0"/>
              </a:spcBef>
              <a:spcAft>
                <a:spcPts val="600"/>
              </a:spcAft>
              <a:buClr>
                <a:schemeClr val="accent2"/>
              </a:buClr>
              <a:buSzPts val="2600"/>
              <a:buFont typeface="Arial"/>
              <a:buChar char="•"/>
            </a:pPr>
            <a:r>
              <a:rPr lang="en-US" sz="2200" b="1" dirty="0">
                <a:solidFill>
                  <a:schemeClr val="tx1"/>
                </a:solidFill>
                <a:latin typeface="Arial"/>
                <a:ea typeface="Arial"/>
                <a:cs typeface="Arial"/>
                <a:sym typeface="Arial"/>
              </a:rPr>
              <a:t>Local Sales and Recycling</a:t>
            </a:r>
            <a:r>
              <a:rPr lang="en-US" sz="2200" dirty="0">
                <a:solidFill>
                  <a:schemeClr val="tx1"/>
                </a:solidFill>
                <a:latin typeface="Arial"/>
                <a:ea typeface="Arial"/>
                <a:cs typeface="Arial"/>
                <a:sym typeface="Arial"/>
              </a:rPr>
              <a:t> – manages Canadian, US, and third-party access to recycling services with offices in Montreal, Vancouver, New York, and Los Angeles.</a:t>
            </a:r>
            <a:endParaRPr sz="2200" dirty="0">
              <a:solidFill>
                <a:schemeClr val="tx1"/>
              </a:solidFill>
            </a:endParaRPr>
          </a:p>
          <a:p>
            <a:pPr marL="640080" lvl="1" indent="-347345" algn="l" rtl="0">
              <a:lnSpc>
                <a:spcPct val="100000"/>
              </a:lnSpc>
              <a:spcBef>
                <a:spcPts val="0"/>
              </a:spcBef>
              <a:spcAft>
                <a:spcPts val="600"/>
              </a:spcAft>
              <a:buClr>
                <a:schemeClr val="accent2"/>
              </a:buClr>
              <a:buSzPts val="2600"/>
              <a:buFont typeface="Arial"/>
              <a:buChar char="•"/>
            </a:pPr>
            <a:r>
              <a:rPr lang="en-US" sz="2200" b="1" dirty="0">
                <a:solidFill>
                  <a:schemeClr val="tx1"/>
                </a:solidFill>
                <a:latin typeface="Arial"/>
                <a:ea typeface="Arial"/>
                <a:cs typeface="Arial"/>
                <a:sym typeface="Arial"/>
              </a:rPr>
              <a:t>International Sales</a:t>
            </a:r>
            <a:r>
              <a:rPr lang="en-US" sz="2200" dirty="0">
                <a:solidFill>
                  <a:schemeClr val="tx1"/>
                </a:solidFill>
                <a:latin typeface="Arial"/>
                <a:ea typeface="Arial"/>
                <a:cs typeface="Arial"/>
                <a:sym typeface="Arial"/>
              </a:rPr>
              <a:t> – sales offices located in Frankfurt, Mexico City, Singapore City, Cairo, and Mumbai.</a:t>
            </a:r>
          </a:p>
          <a:p>
            <a:pPr marL="640080" lvl="1" indent="-347345" algn="l" rtl="0">
              <a:lnSpc>
                <a:spcPct val="100000"/>
              </a:lnSpc>
              <a:spcBef>
                <a:spcPts val="0"/>
              </a:spcBef>
              <a:spcAft>
                <a:spcPts val="600"/>
              </a:spcAft>
              <a:buClr>
                <a:schemeClr val="accent2"/>
              </a:buClr>
              <a:buSzPts val="2600"/>
              <a:buFont typeface="Arial"/>
              <a:buChar char="•"/>
            </a:pPr>
            <a:r>
              <a:rPr lang="en-US" sz="2200" b="1" dirty="0">
                <a:solidFill>
                  <a:schemeClr val="tx1"/>
                </a:solidFill>
                <a:latin typeface="Arial"/>
                <a:cs typeface="Arial"/>
                <a:sym typeface="Arial"/>
              </a:rPr>
              <a:t>Paper and Industrial Products </a:t>
            </a:r>
            <a:r>
              <a:rPr lang="en-US" sz="2200" dirty="0">
                <a:solidFill>
                  <a:schemeClr val="tx1"/>
                </a:solidFill>
                <a:latin typeface="Arial"/>
                <a:cs typeface="Arial"/>
                <a:sym typeface="Arial"/>
              </a:rPr>
              <a:t>– operates the mills and paper production facilities and manages the design of paper products.</a:t>
            </a:r>
            <a:endParaRPr sz="22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097280" y="286603"/>
            <a:ext cx="11062008" cy="1432172"/>
          </a:xfrm>
          <a:prstGeom prst="rect">
            <a:avLst/>
          </a:prstGeom>
          <a:noFill/>
          <a:ln>
            <a:noFill/>
          </a:ln>
        </p:spPr>
        <p:txBody>
          <a:bodyPr spcFirstLastPara="1" wrap="square" lIns="91425" tIns="45700" rIns="91425" bIns="45700" anchor="b" anchorCtr="0">
            <a:normAutofit/>
          </a:bodyPr>
          <a:lstStyle/>
          <a:p>
            <a:r>
              <a:rPr lang="en-US" dirty="0">
                <a:solidFill>
                  <a:schemeClr val="tx1"/>
                </a:solidFill>
              </a:rPr>
              <a:t>Business and Technical Requirements</a:t>
            </a:r>
            <a:r>
              <a:rPr lang="en-US" sz="4400" dirty="0">
                <a:solidFill>
                  <a:schemeClr val="tx1"/>
                </a:solidFill>
              </a:rPr>
              <a:t> </a:t>
            </a:r>
            <a:br>
              <a:rPr lang="en-US" sz="4400" dirty="0">
                <a:solidFill>
                  <a:schemeClr val="tx1"/>
                </a:solidFill>
              </a:rPr>
            </a:br>
            <a:r>
              <a:rPr lang="en-US" dirty="0">
                <a:solidFill>
                  <a:schemeClr val="tx1"/>
                </a:solidFill>
              </a:rPr>
              <a:t>(1 of 5)</a:t>
            </a:r>
          </a:p>
        </p:txBody>
      </p:sp>
      <p:sp>
        <p:nvSpPr>
          <p:cNvPr id="121" name="Google Shape;121;p3"/>
          <p:cNvSpPr txBox="1">
            <a:spLocks noGrp="1"/>
          </p:cNvSpPr>
          <p:nvPr>
            <p:ph type="body" idx="1"/>
          </p:nvPr>
        </p:nvSpPr>
        <p:spPr>
          <a:xfrm>
            <a:off x="1167912" y="1825625"/>
            <a:ext cx="9320256" cy="4236847"/>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600"/>
              </a:spcAft>
              <a:buClr>
                <a:schemeClr val="accent2"/>
              </a:buClr>
              <a:buSzPts val="2750"/>
              <a:buNone/>
            </a:pPr>
            <a:r>
              <a:rPr lang="en-US" sz="2200" b="1" dirty="0">
                <a:solidFill>
                  <a:schemeClr val="tx1"/>
                </a:solidFill>
                <a:latin typeface="Arial" panose="020B0604020202020204" pitchFamily="34" charset="0"/>
                <a:cs typeface="Arial" panose="020B0604020202020204" pitchFamily="34" charset="0"/>
              </a:rPr>
              <a:t>East Canada Paper </a:t>
            </a:r>
            <a:r>
              <a:rPr lang="en-US" sz="2200" dirty="0">
                <a:solidFill>
                  <a:schemeClr val="tx1"/>
                </a:solidFill>
                <a:latin typeface="Arial" panose="020B0604020202020204" pitchFamily="34" charset="0"/>
                <a:cs typeface="Arial" panose="020B0604020202020204" pitchFamily="34" charset="0"/>
              </a:rPr>
              <a:t>– Implementing end-to-end functionality will streamline ECP's operations, increase its competitiveness, and improve its bottom line. Integrate ECP's existing systems to achieve end-to-end functionality for:</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Improved efficiency and productivity</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Better decision-making</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Increased agility</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Enhanced customer experience</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Improved supply chain management</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Enhanced financial management</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Better compliance</a:t>
            </a:r>
          </a:p>
          <a:p>
            <a:pPr marL="0" marR="0" lvl="0" indent="0" algn="l" rtl="0">
              <a:lnSpc>
                <a:spcPct val="120000"/>
              </a:lnSpc>
              <a:spcBef>
                <a:spcPts val="0"/>
              </a:spcBef>
              <a:spcAft>
                <a:spcPts val="0"/>
              </a:spcAft>
              <a:buClr>
                <a:schemeClr val="accent2"/>
              </a:buClr>
              <a:buSzPts val="2750"/>
              <a:buNone/>
            </a:pPr>
            <a:endParaRP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1097280" y="286603"/>
            <a:ext cx="10513741" cy="1432172"/>
          </a:xfrm>
          <a:prstGeom prst="rect">
            <a:avLst/>
          </a:prstGeom>
          <a:noFill/>
          <a:ln>
            <a:noFill/>
          </a:ln>
        </p:spPr>
        <p:txBody>
          <a:bodyPr spcFirstLastPara="1" wrap="square" lIns="91425" tIns="45700" rIns="91425" bIns="45700" anchor="b" anchorCtr="0">
            <a:normAutofit/>
          </a:bodyPr>
          <a:lstStyle/>
          <a:p>
            <a:pPr>
              <a:buSzPts val="4400"/>
            </a:pPr>
            <a:r>
              <a:rPr lang="en-US" dirty="0">
                <a:solidFill>
                  <a:schemeClr val="tx1"/>
                </a:solidFill>
              </a:rPr>
              <a:t>Business and Technical Requirements </a:t>
            </a:r>
            <a:br>
              <a:rPr lang="en-US" dirty="0">
                <a:solidFill>
                  <a:schemeClr val="tx1"/>
                </a:solidFill>
              </a:rPr>
            </a:br>
            <a:r>
              <a:rPr lang="en-US" dirty="0">
                <a:solidFill>
                  <a:schemeClr val="tx1"/>
                </a:solidFill>
              </a:rPr>
              <a:t>(2 of 5)</a:t>
            </a:r>
            <a:endParaRPr dirty="0">
              <a:solidFill>
                <a:schemeClr val="tx1"/>
              </a:solidFill>
            </a:endParaRPr>
          </a:p>
        </p:txBody>
      </p:sp>
      <p:sp>
        <p:nvSpPr>
          <p:cNvPr id="4" name="Google Shape;121;p3">
            <a:extLst>
              <a:ext uri="{FF2B5EF4-FFF2-40B4-BE49-F238E27FC236}">
                <a16:creationId xmlns:a16="http://schemas.microsoft.com/office/drawing/2014/main" id="{5C81E013-8953-21A4-0543-4E3700351FBC}"/>
              </a:ext>
            </a:extLst>
          </p:cNvPr>
          <p:cNvSpPr txBox="1">
            <a:spLocks noGrp="1"/>
          </p:cNvSpPr>
          <p:nvPr>
            <p:ph type="body" idx="1"/>
          </p:nvPr>
        </p:nvSpPr>
        <p:spPr>
          <a:xfrm>
            <a:off x="1167912" y="1825625"/>
            <a:ext cx="9320256" cy="4236847"/>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600"/>
              </a:spcAft>
              <a:buClr>
                <a:schemeClr val="accent2"/>
              </a:buClr>
              <a:buSzPts val="2750"/>
              <a:buNone/>
            </a:pPr>
            <a:r>
              <a:rPr lang="en-US" sz="2200" b="1" dirty="0">
                <a:solidFill>
                  <a:schemeClr val="tx1"/>
                </a:solidFill>
                <a:latin typeface="Arial" panose="020B0604020202020204" pitchFamily="34" charset="0"/>
                <a:cs typeface="Arial" panose="020B0604020202020204" pitchFamily="34" charset="0"/>
              </a:rPr>
              <a:t>Milling</a:t>
            </a:r>
            <a:endParaRPr lang="en-US" sz="2200" dirty="0">
              <a:solidFill>
                <a:schemeClr val="tx1"/>
              </a:solidFill>
              <a:latin typeface="Arial" panose="020B0604020202020204" pitchFamily="34" charset="0"/>
              <a:cs typeface="Arial" panose="020B0604020202020204" pitchFamily="34" charset="0"/>
            </a:endParaRP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Automated production control and monitoring systems: ECP operates large-scale paper production facilities that require constant monitoring and control to ensure efficient and safe operation</a:t>
            </a:r>
          </a:p>
          <a:p>
            <a:pPr marL="0" indent="0">
              <a:lnSpc>
                <a:spcPct val="100000"/>
              </a:lnSpc>
              <a:spcBef>
                <a:spcPts val="0"/>
              </a:spcBef>
              <a:spcAft>
                <a:spcPts val="600"/>
              </a:spcAft>
              <a:buClr>
                <a:schemeClr val="accent2"/>
              </a:buClr>
              <a:buSzPts val="2750"/>
              <a:buNone/>
            </a:pPr>
            <a:endParaRPr lang="en-US" sz="2200" b="1" dirty="0">
              <a:solidFill>
                <a:schemeClr val="tx1"/>
              </a:solidFill>
              <a:latin typeface="Arial" panose="020B0604020202020204" pitchFamily="34" charset="0"/>
              <a:cs typeface="Arial" panose="020B0604020202020204" pitchFamily="34" charset="0"/>
            </a:endParaRPr>
          </a:p>
          <a:p>
            <a:pPr marL="0" indent="0">
              <a:lnSpc>
                <a:spcPct val="100000"/>
              </a:lnSpc>
              <a:spcBef>
                <a:spcPts val="0"/>
              </a:spcBef>
              <a:spcAft>
                <a:spcPts val="600"/>
              </a:spcAft>
              <a:buClr>
                <a:schemeClr val="accent2"/>
              </a:buClr>
              <a:buSzPts val="2750"/>
              <a:buNone/>
            </a:pPr>
            <a:r>
              <a:rPr lang="en-US" sz="2200" b="1" dirty="0">
                <a:solidFill>
                  <a:schemeClr val="tx1"/>
                </a:solidFill>
                <a:latin typeface="Arial" panose="020B0604020202020204" pitchFamily="34" charset="0"/>
                <a:cs typeface="Arial" panose="020B0604020202020204" pitchFamily="34" charset="0"/>
              </a:rPr>
              <a:t>Local Sales </a:t>
            </a:r>
            <a:r>
              <a:rPr lang="en-US" sz="2200" i="1" dirty="0">
                <a:solidFill>
                  <a:schemeClr val="tx1"/>
                </a:solidFill>
                <a:latin typeface="Arial" panose="020B0604020202020204" pitchFamily="34" charset="0"/>
                <a:cs typeface="Arial" panose="020B0604020202020204" pitchFamily="34" charset="0"/>
              </a:rPr>
              <a:t>and</a:t>
            </a:r>
            <a:r>
              <a:rPr lang="en-US" sz="2200" b="1" dirty="0">
                <a:solidFill>
                  <a:schemeClr val="tx1"/>
                </a:solidFill>
                <a:latin typeface="Arial" panose="020B0604020202020204" pitchFamily="34" charset="0"/>
                <a:cs typeface="Arial" panose="020B0604020202020204" pitchFamily="34" charset="0"/>
              </a:rPr>
              <a:t> International Sales </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Customer relationship management (CRM) systems: ECP has a large customer base and needs to effectively manage its interactions and relationships with local and international customers.</a:t>
            </a:r>
          </a:p>
          <a:p>
            <a:pPr marL="342900">
              <a:lnSpc>
                <a:spcPct val="100000"/>
              </a:lnSpc>
              <a:spcBef>
                <a:spcPts val="0"/>
              </a:spcBef>
              <a:spcAft>
                <a:spcPts val="600"/>
              </a:spcAft>
              <a:buClr>
                <a:schemeClr val="accent2"/>
              </a:buClr>
              <a:buSzPts val="275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0" marR="0" lvl="0" indent="0" algn="l" rtl="0">
              <a:lnSpc>
                <a:spcPct val="120000"/>
              </a:lnSpc>
              <a:spcBef>
                <a:spcPts val="0"/>
              </a:spcBef>
              <a:spcAft>
                <a:spcPts val="0"/>
              </a:spcAft>
              <a:buClr>
                <a:schemeClr val="accent2"/>
              </a:buClr>
              <a:buSzPts val="2750"/>
              <a:buNone/>
            </a:pPr>
            <a:endParaRPr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1097280" y="286603"/>
            <a:ext cx="10495156" cy="1432172"/>
          </a:xfrm>
          <a:prstGeom prst="rect">
            <a:avLst/>
          </a:prstGeom>
          <a:noFill/>
          <a:ln>
            <a:noFill/>
          </a:ln>
        </p:spPr>
        <p:txBody>
          <a:bodyPr spcFirstLastPara="1" wrap="square" lIns="91425" tIns="45700" rIns="91425" bIns="45700" anchor="b" anchorCtr="0">
            <a:normAutofit/>
          </a:bodyPr>
          <a:lstStyle/>
          <a:p>
            <a:pPr>
              <a:buSzPts val="4400"/>
            </a:pPr>
            <a:r>
              <a:rPr lang="en-US" dirty="0">
                <a:solidFill>
                  <a:schemeClr val="tx1"/>
                </a:solidFill>
              </a:rPr>
              <a:t>Business and Technical Requirements </a:t>
            </a:r>
            <a:br>
              <a:rPr lang="en-US" dirty="0">
                <a:solidFill>
                  <a:schemeClr val="tx1"/>
                </a:solidFill>
              </a:rPr>
            </a:br>
            <a:r>
              <a:rPr lang="en-US" dirty="0">
                <a:solidFill>
                  <a:schemeClr val="tx1"/>
                </a:solidFill>
              </a:rPr>
              <a:t>(3 of 5)</a:t>
            </a:r>
            <a:endParaRPr dirty="0">
              <a:solidFill>
                <a:schemeClr val="tx1"/>
              </a:solidFill>
            </a:endParaRPr>
          </a:p>
        </p:txBody>
      </p:sp>
      <p:sp>
        <p:nvSpPr>
          <p:cNvPr id="4" name="Google Shape;121;p3">
            <a:extLst>
              <a:ext uri="{FF2B5EF4-FFF2-40B4-BE49-F238E27FC236}">
                <a16:creationId xmlns:a16="http://schemas.microsoft.com/office/drawing/2014/main" id="{5C81E013-8953-21A4-0543-4E3700351FBC}"/>
              </a:ext>
            </a:extLst>
          </p:cNvPr>
          <p:cNvSpPr txBox="1">
            <a:spLocks noGrp="1"/>
          </p:cNvSpPr>
          <p:nvPr>
            <p:ph type="body" idx="1"/>
          </p:nvPr>
        </p:nvSpPr>
        <p:spPr>
          <a:xfrm>
            <a:off x="1167912" y="1825625"/>
            <a:ext cx="9320256" cy="4236847"/>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600"/>
              </a:spcAft>
              <a:buClr>
                <a:schemeClr val="accent2"/>
              </a:buClr>
              <a:buSzPts val="2750"/>
              <a:buNone/>
            </a:pPr>
            <a:r>
              <a:rPr lang="en-US" sz="2200" b="1" dirty="0">
                <a:solidFill>
                  <a:schemeClr val="tx1"/>
                </a:solidFill>
                <a:latin typeface="Arial" panose="020B0604020202020204" pitchFamily="34" charset="0"/>
                <a:cs typeface="Arial" panose="020B0604020202020204" pitchFamily="34" charset="0"/>
              </a:rPr>
              <a:t>Recycling</a:t>
            </a:r>
            <a:endParaRPr lang="en-US" sz="2200" dirty="0">
              <a:solidFill>
                <a:schemeClr val="tx1"/>
              </a:solidFill>
              <a:latin typeface="Arial" panose="020B0604020202020204" pitchFamily="34" charset="0"/>
              <a:cs typeface="Arial" panose="020B0604020202020204" pitchFamily="34" charset="0"/>
            </a:endParaRP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Automated production control and monitoring systems: ECP operates large-scale paper production and recycling facilities that require constant monitoring and control to ensure efficient and safe operation.</a:t>
            </a:r>
            <a:endParaRPr lang="en-US" sz="2200" b="1" dirty="0">
              <a:solidFill>
                <a:schemeClr val="tx1"/>
              </a:solidFill>
              <a:latin typeface="Arial" panose="020B0604020202020204" pitchFamily="34" charset="0"/>
              <a:cs typeface="Arial" panose="020B0604020202020204" pitchFamily="34" charset="0"/>
            </a:endParaRPr>
          </a:p>
          <a:p>
            <a:pPr marL="0" indent="0">
              <a:lnSpc>
                <a:spcPct val="100000"/>
              </a:lnSpc>
              <a:spcBef>
                <a:spcPts val="0"/>
              </a:spcBef>
              <a:spcAft>
                <a:spcPts val="600"/>
              </a:spcAft>
              <a:buClr>
                <a:schemeClr val="accent2"/>
              </a:buClr>
              <a:buSzPts val="2750"/>
              <a:buNone/>
            </a:pPr>
            <a:endParaRPr lang="en-US" sz="2200" b="1" dirty="0">
              <a:solidFill>
                <a:schemeClr val="tx1"/>
              </a:solidFill>
              <a:latin typeface="Arial" panose="020B0604020202020204" pitchFamily="34" charset="0"/>
              <a:cs typeface="Arial" panose="020B0604020202020204" pitchFamily="34" charset="0"/>
            </a:endParaRPr>
          </a:p>
          <a:p>
            <a:pPr marL="0" indent="0">
              <a:lnSpc>
                <a:spcPct val="100000"/>
              </a:lnSpc>
              <a:spcBef>
                <a:spcPts val="0"/>
              </a:spcBef>
              <a:spcAft>
                <a:spcPts val="600"/>
              </a:spcAft>
              <a:buClr>
                <a:schemeClr val="accent2"/>
              </a:buClr>
              <a:buSzPts val="2750"/>
              <a:buNone/>
            </a:pPr>
            <a:r>
              <a:rPr lang="en-US" sz="2200" b="1" dirty="0">
                <a:solidFill>
                  <a:schemeClr val="tx1"/>
                </a:solidFill>
                <a:latin typeface="Arial" panose="020B0604020202020204" pitchFamily="34" charset="0"/>
                <a:cs typeface="Arial" panose="020B0604020202020204" pitchFamily="34" charset="0"/>
              </a:rPr>
              <a:t>Paper and Industrial Products</a:t>
            </a:r>
          </a:p>
          <a:p>
            <a:pPr marL="800100" lvl="1">
              <a:lnSpc>
                <a:spcPct val="100000"/>
              </a:lnSpc>
              <a:spcBef>
                <a:spcPts val="0"/>
              </a:spcBef>
              <a:spcAft>
                <a:spcPts val="600"/>
              </a:spcAft>
              <a:buClr>
                <a:schemeClr val="accent2"/>
              </a:buClr>
              <a:buSzPts val="2750"/>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Data analytics and business intelligence tools to collect and analyze data from various sources, including production processes, customer interactions, and market trends, to make informed decisions and continuously improve its business.</a:t>
            </a:r>
            <a:endParaRPr lang="en-US" sz="2400" dirty="0">
              <a:solidFill>
                <a:schemeClr val="tx1"/>
              </a:solidFill>
              <a:latin typeface="Arial" panose="020B0604020202020204" pitchFamily="34" charset="0"/>
              <a:cs typeface="Arial" panose="020B0604020202020204" pitchFamily="34" charset="0"/>
            </a:endParaRPr>
          </a:p>
          <a:p>
            <a:pPr marL="0" marR="0" lvl="0" indent="0" algn="l" rtl="0">
              <a:lnSpc>
                <a:spcPct val="120000"/>
              </a:lnSpc>
              <a:spcBef>
                <a:spcPts val="0"/>
              </a:spcBef>
              <a:spcAft>
                <a:spcPts val="0"/>
              </a:spcAft>
              <a:buClr>
                <a:schemeClr val="accent2"/>
              </a:buClr>
              <a:buSzPts val="2750"/>
              <a:buNone/>
            </a:pPr>
            <a:endParaRPr dirty="0">
              <a:solidFill>
                <a:schemeClr val="tx1"/>
              </a:solidFill>
            </a:endParaRPr>
          </a:p>
        </p:txBody>
      </p:sp>
    </p:spTree>
    <p:extLst>
      <p:ext uri="{BB962C8B-B14F-4D97-AF65-F5344CB8AC3E}">
        <p14:creationId xmlns:p14="http://schemas.microsoft.com/office/powerpoint/2010/main" val="185229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1097280" y="286603"/>
            <a:ext cx="10485862" cy="1432172"/>
          </a:xfrm>
          <a:prstGeom prst="rect">
            <a:avLst/>
          </a:prstGeom>
          <a:noFill/>
          <a:ln>
            <a:noFill/>
          </a:ln>
        </p:spPr>
        <p:txBody>
          <a:bodyPr spcFirstLastPara="1" wrap="square" lIns="91425" tIns="45700" rIns="91425" bIns="45700" anchor="b" anchorCtr="0">
            <a:normAutofit/>
          </a:bodyPr>
          <a:lstStyle/>
          <a:p>
            <a:pPr>
              <a:buSzPts val="4400"/>
            </a:pPr>
            <a:r>
              <a:rPr lang="en-US" dirty="0">
                <a:solidFill>
                  <a:schemeClr val="tx1"/>
                </a:solidFill>
              </a:rPr>
              <a:t>Business and Technical Requirements </a:t>
            </a:r>
            <a:br>
              <a:rPr lang="en-US" dirty="0">
                <a:solidFill>
                  <a:schemeClr val="tx1"/>
                </a:solidFill>
              </a:rPr>
            </a:br>
            <a:r>
              <a:rPr lang="en-US" dirty="0">
                <a:solidFill>
                  <a:schemeClr val="tx1"/>
                </a:solidFill>
              </a:rPr>
              <a:t>(4 of 5)</a:t>
            </a:r>
          </a:p>
        </p:txBody>
      </p:sp>
      <p:sp>
        <p:nvSpPr>
          <p:cNvPr id="133" name="Google Shape;133;p5"/>
          <p:cNvSpPr txBox="1">
            <a:spLocks noGrp="1"/>
          </p:cNvSpPr>
          <p:nvPr>
            <p:ph type="body" idx="1"/>
          </p:nvPr>
        </p:nvSpPr>
        <p:spPr>
          <a:xfrm>
            <a:off x="1097280" y="1845734"/>
            <a:ext cx="10771632" cy="4473291"/>
          </a:xfrm>
          <a:prstGeom prst="rect">
            <a:avLst/>
          </a:prstGeom>
          <a:noFill/>
          <a:ln>
            <a:noFill/>
          </a:ln>
        </p:spPr>
        <p:txBody>
          <a:bodyPr spcFirstLastPara="1" wrap="square" lIns="0" tIns="45700" rIns="0" bIns="45700" anchor="t" anchorCtr="0">
            <a:normAutofit fontScale="92500" lnSpcReduction="10000"/>
          </a:bodyPr>
          <a:lstStyle/>
          <a:p>
            <a:pPr marL="347345" marR="0" lvl="0" indent="-347345" algn="l" rtl="0">
              <a:lnSpc>
                <a:spcPct val="100000"/>
              </a:lnSpc>
              <a:spcBef>
                <a:spcPts val="0"/>
              </a:spcBef>
              <a:spcAft>
                <a:spcPts val="1200"/>
              </a:spcAft>
              <a:buClr>
                <a:schemeClr val="accent2"/>
              </a:buClr>
              <a:buSzPts val="2800"/>
              <a:buFont typeface="Arial"/>
              <a:buChar char="•"/>
            </a:pPr>
            <a:r>
              <a:rPr lang="en-US" sz="2800" dirty="0">
                <a:solidFill>
                  <a:schemeClr val="tx1"/>
                </a:solidFill>
                <a:latin typeface="Arial"/>
                <a:ea typeface="Arial"/>
                <a:cs typeface="Arial"/>
                <a:sym typeface="Arial"/>
              </a:rPr>
              <a:t>Can you describe your current technology infrastructure and how it supports your business processes?</a:t>
            </a:r>
          </a:p>
          <a:p>
            <a:pPr marL="347345" marR="0" lvl="0" indent="-347345" algn="l" rtl="0">
              <a:lnSpc>
                <a:spcPct val="100000"/>
              </a:lnSpc>
              <a:spcBef>
                <a:spcPts val="0"/>
              </a:spcBef>
              <a:spcAft>
                <a:spcPts val="1200"/>
              </a:spcAft>
              <a:buClr>
                <a:schemeClr val="accent2"/>
              </a:buClr>
              <a:buSzPts val="2800"/>
              <a:buFont typeface="Arial"/>
              <a:buChar char="•"/>
            </a:pPr>
            <a:r>
              <a:rPr lang="en-US" sz="2800" dirty="0">
                <a:solidFill>
                  <a:schemeClr val="tx1"/>
                </a:solidFill>
                <a:latin typeface="Arial"/>
                <a:ea typeface="Arial"/>
                <a:cs typeface="Arial"/>
                <a:sym typeface="Arial"/>
              </a:rPr>
              <a:t>What are your current pain points and challenges with your technology?</a:t>
            </a:r>
          </a:p>
          <a:p>
            <a:pPr marL="347345" marR="0" lvl="0" indent="-347345" algn="l" rtl="0">
              <a:lnSpc>
                <a:spcPct val="100000"/>
              </a:lnSpc>
              <a:spcBef>
                <a:spcPts val="0"/>
              </a:spcBef>
              <a:spcAft>
                <a:spcPts val="1200"/>
              </a:spcAft>
              <a:buClr>
                <a:schemeClr val="accent2"/>
              </a:buClr>
              <a:buSzPts val="2800"/>
              <a:buFont typeface="Arial"/>
              <a:buChar char="•"/>
            </a:pPr>
            <a:r>
              <a:rPr lang="en-US" sz="2800" dirty="0">
                <a:solidFill>
                  <a:schemeClr val="tx1"/>
                </a:solidFill>
                <a:latin typeface="Arial"/>
                <a:ea typeface="Arial"/>
                <a:cs typeface="Arial"/>
                <a:sym typeface="Arial"/>
              </a:rPr>
              <a:t>What are your business goals for the next 12-24 months and how do you envision technology supporting those goals?</a:t>
            </a:r>
          </a:p>
          <a:p>
            <a:pPr marL="347345" marR="0" lvl="0" indent="-347345" algn="l" rtl="0">
              <a:lnSpc>
                <a:spcPct val="100000"/>
              </a:lnSpc>
              <a:spcBef>
                <a:spcPts val="0"/>
              </a:spcBef>
              <a:spcAft>
                <a:spcPts val="1200"/>
              </a:spcAft>
              <a:buClr>
                <a:schemeClr val="accent2"/>
              </a:buClr>
              <a:buSzPts val="2800"/>
              <a:buFont typeface="Arial"/>
              <a:buChar char="•"/>
            </a:pPr>
            <a:r>
              <a:rPr lang="en-US" sz="2800" dirty="0">
                <a:solidFill>
                  <a:schemeClr val="tx1"/>
                </a:solidFill>
                <a:latin typeface="Arial"/>
                <a:ea typeface="Arial"/>
                <a:cs typeface="Arial"/>
                <a:sym typeface="Arial"/>
              </a:rPr>
              <a:t>How do you currently manage and store data, and is this working well for you?</a:t>
            </a:r>
          </a:p>
          <a:p>
            <a:pPr marL="347345" indent="-347345">
              <a:lnSpc>
                <a:spcPct val="100000"/>
              </a:lnSpc>
              <a:spcBef>
                <a:spcPts val="0"/>
              </a:spcBef>
              <a:spcAft>
                <a:spcPts val="1200"/>
              </a:spcAft>
              <a:buClr>
                <a:schemeClr val="accent2"/>
              </a:buClr>
              <a:buSzPts val="2800"/>
              <a:buFont typeface="Arial"/>
              <a:buChar char="•"/>
            </a:pPr>
            <a:r>
              <a:rPr lang="en-US" sz="2800" dirty="0">
                <a:solidFill>
                  <a:schemeClr val="tx1"/>
                </a:solidFill>
                <a:latin typeface="Arial"/>
                <a:ea typeface="Arial"/>
                <a:cs typeface="Arial"/>
                <a:sym typeface="Arial"/>
              </a:rPr>
              <a:t>Will you be expanding to any new countries and need to comply with other regulations?</a:t>
            </a:r>
            <a:endParaRPr lang="en-US" sz="2800" dirty="0">
              <a:solidFill>
                <a:schemeClr val="tx1"/>
              </a:solidFill>
              <a:latin typeface="Arial"/>
              <a:ea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xfrm>
            <a:off x="1097280" y="286603"/>
            <a:ext cx="10457985" cy="1432172"/>
          </a:xfrm>
          <a:prstGeom prst="rect">
            <a:avLst/>
          </a:prstGeom>
          <a:noFill/>
          <a:ln>
            <a:noFill/>
          </a:ln>
        </p:spPr>
        <p:txBody>
          <a:bodyPr spcFirstLastPara="1" wrap="square" lIns="91425" tIns="45700" rIns="91425" bIns="45700" anchor="b" anchorCtr="0">
            <a:normAutofit/>
          </a:bodyPr>
          <a:lstStyle/>
          <a:p>
            <a:pPr>
              <a:buSzPts val="4400"/>
            </a:pPr>
            <a:r>
              <a:rPr lang="en-US">
                <a:solidFill>
                  <a:schemeClr val="tx1"/>
                </a:solidFill>
              </a:rPr>
              <a:t>Business and Technical Requirements </a:t>
            </a:r>
            <a:br>
              <a:rPr lang="en-US" dirty="0">
                <a:solidFill>
                  <a:schemeClr val="tx1"/>
                </a:solidFill>
              </a:rPr>
            </a:br>
            <a:r>
              <a:rPr lang="en-US">
                <a:solidFill>
                  <a:schemeClr val="tx1"/>
                </a:solidFill>
              </a:rPr>
              <a:t>(5 </a:t>
            </a:r>
            <a:r>
              <a:rPr lang="en-US" dirty="0">
                <a:solidFill>
                  <a:schemeClr val="tx1"/>
                </a:solidFill>
              </a:rPr>
              <a:t>of 5)</a:t>
            </a:r>
            <a:endParaRPr lang="en-US">
              <a:solidFill>
                <a:schemeClr val="tx1"/>
              </a:solidFill>
            </a:endParaRPr>
          </a:p>
        </p:txBody>
      </p:sp>
      <p:sp>
        <p:nvSpPr>
          <p:cNvPr id="139" name="Google Shape;139;p6"/>
          <p:cNvSpPr txBox="1">
            <a:spLocks noGrp="1"/>
          </p:cNvSpPr>
          <p:nvPr>
            <p:ph type="body" idx="1"/>
          </p:nvPr>
        </p:nvSpPr>
        <p:spPr>
          <a:xfrm>
            <a:off x="1097280" y="1845734"/>
            <a:ext cx="10899648" cy="4513286"/>
          </a:xfrm>
          <a:prstGeom prst="rect">
            <a:avLst/>
          </a:prstGeom>
          <a:noFill/>
          <a:ln>
            <a:noFill/>
          </a:ln>
        </p:spPr>
        <p:txBody>
          <a:bodyPr spcFirstLastPara="1" wrap="square" lIns="0" tIns="45700" rIns="0" bIns="45700" anchor="t" anchorCtr="0">
            <a:noAutofit/>
          </a:bodyPr>
          <a:lstStyle/>
          <a:p>
            <a:pPr marL="347345" lvl="0" indent="-347345" algn="l" rtl="0">
              <a:lnSpc>
                <a:spcPct val="100000"/>
              </a:lnSpc>
              <a:spcBef>
                <a:spcPts val="0"/>
              </a:spcBef>
              <a:spcAft>
                <a:spcPts val="1200"/>
              </a:spcAft>
              <a:buClr>
                <a:schemeClr val="accent2"/>
              </a:buClr>
              <a:buSzPts val="2800"/>
              <a:buFont typeface="Arial"/>
              <a:buChar char="•"/>
            </a:pPr>
            <a:r>
              <a:rPr lang="en-US" sz="2600" dirty="0">
                <a:solidFill>
                  <a:schemeClr val="tx1"/>
                </a:solidFill>
                <a:latin typeface="Arial"/>
                <a:ea typeface="Arial"/>
                <a:cs typeface="Arial"/>
                <a:sym typeface="Arial"/>
              </a:rPr>
              <a:t>How do you currently handle security and privacy for your data and customer information?</a:t>
            </a:r>
            <a:endParaRPr lang="en-US" sz="2600" dirty="0">
              <a:solidFill>
                <a:schemeClr val="tx1"/>
              </a:solidFill>
              <a:latin typeface="Arial"/>
              <a:ea typeface="Arial"/>
              <a:cs typeface="Arial"/>
            </a:endParaRPr>
          </a:p>
          <a:p>
            <a:pPr marL="347345" lvl="0" indent="-347345" algn="l" rtl="0">
              <a:lnSpc>
                <a:spcPct val="100000"/>
              </a:lnSpc>
              <a:spcBef>
                <a:spcPts val="0"/>
              </a:spcBef>
              <a:spcAft>
                <a:spcPts val="1200"/>
              </a:spcAft>
              <a:buClr>
                <a:schemeClr val="accent2"/>
              </a:buClr>
              <a:buSzPts val="2800"/>
              <a:buFont typeface="Arial"/>
              <a:buChar char="•"/>
            </a:pPr>
            <a:r>
              <a:rPr lang="en-US" sz="2600" dirty="0">
                <a:solidFill>
                  <a:schemeClr val="tx1"/>
                </a:solidFill>
                <a:latin typeface="Arial"/>
                <a:ea typeface="Arial"/>
                <a:cs typeface="Arial"/>
                <a:sym typeface="Arial"/>
              </a:rPr>
              <a:t>What are your regulatory and compliance needs?</a:t>
            </a:r>
            <a:endParaRPr lang="en-US" sz="2600" dirty="0">
              <a:solidFill>
                <a:schemeClr val="tx1"/>
              </a:solidFill>
              <a:latin typeface="Arial"/>
              <a:ea typeface="Arial"/>
              <a:cs typeface="Arial"/>
            </a:endParaRPr>
          </a:p>
          <a:p>
            <a:pPr marL="347345" lvl="0" indent="-347345" algn="l" rtl="0">
              <a:lnSpc>
                <a:spcPct val="100000"/>
              </a:lnSpc>
              <a:spcBef>
                <a:spcPts val="0"/>
              </a:spcBef>
              <a:spcAft>
                <a:spcPts val="1200"/>
              </a:spcAft>
              <a:buClr>
                <a:schemeClr val="accent2"/>
              </a:buClr>
              <a:buSzPts val="2800"/>
              <a:buFont typeface="Arial"/>
              <a:buChar char="•"/>
            </a:pPr>
            <a:r>
              <a:rPr lang="en-US" sz="2600" dirty="0">
                <a:solidFill>
                  <a:schemeClr val="tx1"/>
                </a:solidFill>
                <a:latin typeface="Arial"/>
                <a:ea typeface="Arial"/>
                <a:cs typeface="Arial"/>
                <a:sym typeface="Arial"/>
              </a:rPr>
              <a:t>How do you handle software updates, maintenance and support for your technology systems?</a:t>
            </a:r>
            <a:endParaRPr lang="en-US" sz="2600" dirty="0">
              <a:solidFill>
                <a:schemeClr val="tx1"/>
              </a:solidFill>
              <a:latin typeface="Arial"/>
              <a:ea typeface="Arial"/>
              <a:cs typeface="Arial"/>
            </a:endParaRPr>
          </a:p>
          <a:p>
            <a:pPr marL="347345" lvl="0" indent="-347345" algn="l" rtl="0">
              <a:lnSpc>
                <a:spcPct val="100000"/>
              </a:lnSpc>
              <a:spcBef>
                <a:spcPts val="0"/>
              </a:spcBef>
              <a:spcAft>
                <a:spcPts val="1200"/>
              </a:spcAft>
              <a:buClr>
                <a:schemeClr val="accent2"/>
              </a:buClr>
              <a:buSzPts val="2800"/>
              <a:buFont typeface="Arial"/>
              <a:buChar char="•"/>
            </a:pPr>
            <a:r>
              <a:rPr lang="en-US" sz="2600" dirty="0">
                <a:solidFill>
                  <a:schemeClr val="tx1"/>
                </a:solidFill>
                <a:latin typeface="Arial"/>
                <a:ea typeface="Arial"/>
                <a:cs typeface="Arial"/>
                <a:sym typeface="Arial"/>
              </a:rPr>
              <a:t>Are there any upcoming changes or growth initiatives that will affect your technology needs?</a:t>
            </a:r>
            <a:endParaRPr lang="en-US" sz="2600" dirty="0">
              <a:solidFill>
                <a:schemeClr val="tx1"/>
              </a:solidFill>
              <a:latin typeface="Arial"/>
              <a:ea typeface="Arial"/>
              <a:cs typeface="Arial"/>
            </a:endParaRPr>
          </a:p>
          <a:p>
            <a:pPr marL="347345" lvl="0" indent="-347345" algn="l" rtl="0">
              <a:lnSpc>
                <a:spcPct val="100000"/>
              </a:lnSpc>
              <a:spcBef>
                <a:spcPts val="0"/>
              </a:spcBef>
              <a:spcAft>
                <a:spcPts val="1200"/>
              </a:spcAft>
              <a:buClr>
                <a:schemeClr val="accent2"/>
              </a:buClr>
              <a:buSzPts val="2800"/>
              <a:buFont typeface="Arial"/>
              <a:buChar char="•"/>
            </a:pPr>
            <a:r>
              <a:rPr lang="en-US" sz="2600" dirty="0">
                <a:solidFill>
                  <a:schemeClr val="tx1"/>
                </a:solidFill>
                <a:latin typeface="Arial"/>
                <a:ea typeface="Arial"/>
                <a:cs typeface="Arial"/>
                <a:sym typeface="Arial"/>
              </a:rPr>
              <a:t>Will in-house IT manage the transition and implement, or will you need external technology support?</a:t>
            </a:r>
            <a:endParaRPr lang="en-US" sz="2600" dirty="0">
              <a:solidFill>
                <a:schemeClr val="tx1"/>
              </a:solidFill>
              <a:latin typeface="Arial"/>
              <a:ea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a:buSzPts val="4800"/>
            </a:pPr>
            <a:r>
              <a:rPr lang="en-US" dirty="0">
                <a:solidFill>
                  <a:schemeClr val="tx1"/>
                </a:solidFill>
              </a:rPr>
              <a:t>Stakeholders and Partners (1 of 3)</a:t>
            </a:r>
          </a:p>
        </p:txBody>
      </p:sp>
      <p:graphicFrame>
        <p:nvGraphicFramePr>
          <p:cNvPr id="151" name="Google Shape;151;p8"/>
          <p:cNvGraphicFramePr/>
          <p:nvPr>
            <p:extLst>
              <p:ext uri="{D42A27DB-BD31-4B8C-83A1-F6EECF244321}">
                <p14:modId xmlns:p14="http://schemas.microsoft.com/office/powerpoint/2010/main" val="3003877273"/>
              </p:ext>
            </p:extLst>
          </p:nvPr>
        </p:nvGraphicFramePr>
        <p:xfrm>
          <a:off x="655320" y="1862975"/>
          <a:ext cx="10954512" cy="4315968"/>
        </p:xfrm>
        <a:graphic>
          <a:graphicData uri="http://schemas.openxmlformats.org/drawingml/2006/table">
            <a:tbl>
              <a:tblPr firstRow="1" bandRow="1">
                <a:tableStyleId>{0E3FDE45-AF77-4B5C-9715-49D594BDF05E}</a:tableStyleId>
              </a:tblPr>
              <a:tblGrid>
                <a:gridCol w="4645152">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1060704">
                <a:tc>
                  <a:txBody>
                    <a:bodyPr/>
                    <a:lstStyle/>
                    <a:p>
                      <a:pPr marL="0" marR="0" lvl="0" indent="0" algn="ctr" rtl="0">
                        <a:lnSpc>
                          <a:spcPct val="100000"/>
                        </a:lnSpc>
                        <a:spcBef>
                          <a:spcPts val="0"/>
                        </a:spcBef>
                        <a:spcAft>
                          <a:spcPts val="0"/>
                        </a:spcAft>
                        <a:buClr>
                          <a:srgbClr val="000000"/>
                        </a:buClr>
                        <a:buFont typeface="Arial"/>
                        <a:buNone/>
                      </a:pPr>
                      <a:r>
                        <a:rPr lang="en-US"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Stakeholder</a:t>
                      </a:r>
                      <a:endParaRPr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Influence</a:t>
                      </a:r>
                      <a:endParaRPr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Interest</a:t>
                      </a:r>
                      <a:endParaRPr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Level of Participation</a:t>
                      </a:r>
                      <a:endParaRPr sz="2800" b="1" i="0" u="none" strike="noStrike" cap="none"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0"/>
                  </a:ext>
                </a:extLst>
              </a:tr>
              <a:tr h="813816">
                <a:tc>
                  <a:txBody>
                    <a:bodyPr/>
                    <a:lstStyle/>
                    <a:p>
                      <a:pPr marL="0" marR="0" lvl="0" indent="0" algn="l"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ECP Executive Leadership</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Low</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3816">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Company and Division Engineers</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2"/>
                  </a:ext>
                </a:extLst>
              </a:tr>
              <a:tr h="813816">
                <a:tc>
                  <a:txBody>
                    <a:bodyPr/>
                    <a:lstStyle/>
                    <a:p>
                      <a:pPr marL="0" marR="0" lvl="0" indent="0" algn="l"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Company and Division Managers </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Low</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3816">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IT Representatives</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Low</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en-US" sz="2200" b="0" i="0" u="none" strike="noStrike" cap="none" dirty="0">
                          <a:solidFill>
                            <a:schemeClr val="tx1"/>
                          </a:solidFill>
                          <a:latin typeface="+mn-lt"/>
                          <a:ea typeface="Calibri" panose="020F0502020204030204" pitchFamily="34" charset="0"/>
                          <a:cs typeface="Calibri" panose="020F0502020204030204" pitchFamily="34" charset="0"/>
                          <a:sym typeface="Arial"/>
                        </a:rPr>
                        <a:t>High</a:t>
                      </a:r>
                      <a:endParaRPr sz="2200" b="0" i="0" u="none" strike="noStrike" cap="none" dirty="0">
                        <a:solidFill>
                          <a:schemeClr val="tx1"/>
                        </a:solidFill>
                        <a:latin typeface="+mn-lt"/>
                        <a:ea typeface="Calibri" panose="020F0502020204030204" pitchFamily="34" charset="0"/>
                        <a:cs typeface="Calibri" panose="020F0502020204030204" pitchFamily="34" charset="0"/>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4"/>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3" name="Title 2">
            <a:extLst>
              <a:ext uri="{FF2B5EF4-FFF2-40B4-BE49-F238E27FC236}">
                <a16:creationId xmlns:a16="http://schemas.microsoft.com/office/drawing/2014/main" id="{662201F3-E57F-1754-E75C-A6FDB1112A14}"/>
              </a:ext>
              <a:ext uri="{C183D7F6-B498-43B3-948B-1728B52AA6E4}">
                <adec:decorative xmlns:adec="http://schemas.microsoft.com/office/drawing/2017/decorative" val="0"/>
              </a:ext>
            </a:extLst>
          </p:cNvPr>
          <p:cNvSpPr>
            <a:spLocks noGrp="1"/>
          </p:cNvSpPr>
          <p:nvPr>
            <p:ph type="title"/>
          </p:nvPr>
        </p:nvSpPr>
        <p:spPr/>
        <p:txBody>
          <a:bodyPr/>
          <a:lstStyle/>
          <a:p>
            <a:r>
              <a:rPr lang="en-US" dirty="0"/>
              <a:t>Stakeholders and Partners </a:t>
            </a:r>
            <a:r>
              <a:rPr lang="en-US" dirty="0">
                <a:solidFill>
                  <a:schemeClr val="tx1"/>
                </a:solidFill>
              </a:rPr>
              <a:t>(2 of 3)</a:t>
            </a:r>
          </a:p>
        </p:txBody>
      </p:sp>
      <p:graphicFrame>
        <p:nvGraphicFramePr>
          <p:cNvPr id="151" name="Google Shape;151;p8">
            <a:extLs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511455828"/>
              </p:ext>
            </p:extLst>
          </p:nvPr>
        </p:nvGraphicFramePr>
        <p:xfrm>
          <a:off x="655320" y="1862975"/>
          <a:ext cx="10954512" cy="4315968"/>
        </p:xfrm>
        <a:graphic>
          <a:graphicData uri="http://schemas.openxmlformats.org/drawingml/2006/table">
            <a:tbl>
              <a:tblPr firstRow="1" bandRow="1">
                <a:tableStyleId>{0E3FDE45-AF77-4B5C-9715-49D594BDF05E}</a:tableStyleId>
              </a:tblPr>
              <a:tblGrid>
                <a:gridCol w="4645152">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1060704">
                <a:tc>
                  <a:txBody>
                    <a:bodyPr/>
                    <a:lstStyle/>
                    <a:p>
                      <a:pPr marL="0" marR="0" lvl="0" indent="0" algn="ctr" rtl="0">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Stakeholder</a:t>
                      </a:r>
                      <a:endParaRPr lang="en-US" dirty="0">
                        <a:latin typeface="Calibri" panose="020F0502020204030204" pitchFamily="34" charset="0"/>
                        <a:ea typeface="Calibri" panose="020F0502020204030204" pitchFamily="34" charset="0"/>
                        <a:cs typeface="Calibri" panose="020F0502020204030204" pitchFamily="34" charset="0"/>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Influence</a:t>
                      </a:r>
                      <a:endParaRPr lang="en-US" dirty="0">
                        <a:latin typeface="Calibri" panose="020F0502020204030204" pitchFamily="34" charset="0"/>
                        <a:ea typeface="Calibri" panose="020F0502020204030204" pitchFamily="34" charset="0"/>
                        <a:cs typeface="Calibri" panose="020F0502020204030204" pitchFamily="34" charset="0"/>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Interest</a:t>
                      </a:r>
                      <a:endParaRPr lang="en-US" dirty="0">
                        <a:latin typeface="Calibri" panose="020F0502020204030204" pitchFamily="34" charset="0"/>
                        <a:ea typeface="Calibri" panose="020F0502020204030204" pitchFamily="34" charset="0"/>
                        <a:cs typeface="Calibri" panose="020F0502020204030204" pitchFamily="34" charset="0"/>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800" dirty="0">
                          <a:latin typeface="Calibri" panose="020F0502020204030204" pitchFamily="34" charset="0"/>
                          <a:ea typeface="Calibri" panose="020F0502020204030204" pitchFamily="34" charset="0"/>
                          <a:cs typeface="Calibri" panose="020F0502020204030204" pitchFamily="34" charset="0"/>
                        </a:rPr>
                        <a:t>Level of Participation</a:t>
                      </a:r>
                      <a:endParaRPr lang="en-US" dirty="0">
                        <a:latin typeface="Calibri" panose="020F0502020204030204" pitchFamily="34" charset="0"/>
                        <a:ea typeface="Calibri" panose="020F0502020204030204" pitchFamily="34" charset="0"/>
                        <a:cs typeface="Calibri" panose="020F0502020204030204" pitchFamily="34" charset="0"/>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0"/>
                  </a:ext>
                </a:extLst>
              </a:tr>
              <a:tr h="813816">
                <a:tc>
                  <a:txBody>
                    <a:bodyPr/>
                    <a:lstStyle/>
                    <a:p>
                      <a:pPr marL="0" marR="0" lvl="0" indent="0" algn="l" rtl="0">
                        <a:spcBef>
                          <a:spcPts val="0"/>
                        </a:spcBef>
                        <a:spcAft>
                          <a:spcPts val="0"/>
                        </a:spcAft>
                        <a:buNone/>
                      </a:pPr>
                      <a:r>
                        <a:rPr lang="en-US" sz="2200" dirty="0">
                          <a:solidFill>
                            <a:schemeClr val="tx1"/>
                          </a:solidFill>
                          <a:sym typeface="Arial"/>
                        </a:rPr>
                        <a:t>Company and Division Analysts</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Low</a:t>
                      </a:r>
                      <a:endParaRPr sz="2200" b="0" i="0" u="none" strike="noStrike" cap="none" dirty="0">
                        <a:solidFill>
                          <a:schemeClr val="tx1"/>
                        </a:solidFill>
                        <a:latin typeface="+mn-lt"/>
                        <a:ea typeface="+mn-ea"/>
                        <a:cs typeface="+mn-cs"/>
                        <a:sym typeface="Aria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Low</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13816">
                <a:tc>
                  <a:txBody>
                    <a:bodyPr/>
                    <a:lstStyle/>
                    <a:p>
                      <a:pPr marL="0" marR="0" lvl="0" indent="0" algn="l" rtl="0">
                        <a:lnSpc>
                          <a:spcPct val="100000"/>
                        </a:lnSpc>
                        <a:spcBef>
                          <a:spcPts val="0"/>
                        </a:spcBef>
                        <a:spcAft>
                          <a:spcPts val="0"/>
                        </a:spcAft>
                        <a:buClr>
                          <a:srgbClr val="404040"/>
                        </a:buClr>
                        <a:buSzPts val="2200"/>
                        <a:buFont typeface="Arial"/>
                        <a:buNone/>
                      </a:pPr>
                      <a:r>
                        <a:rPr lang="en-US" sz="2200" dirty="0">
                          <a:solidFill>
                            <a:schemeClr val="tx1"/>
                          </a:solidFill>
                          <a:sym typeface="Arial"/>
                        </a:rPr>
                        <a:t>ECP Technology Partner</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2"/>
                  </a:ext>
                </a:extLst>
              </a:tr>
              <a:tr h="813816">
                <a:tc>
                  <a:txBody>
                    <a:bodyPr/>
                    <a:lstStyle/>
                    <a:p>
                      <a:pPr marL="0" marR="0" lvl="0" indent="0" algn="l" rtl="0">
                        <a:spcBef>
                          <a:spcPts val="0"/>
                        </a:spcBef>
                        <a:spcAft>
                          <a:spcPts val="0"/>
                        </a:spcAft>
                        <a:buNone/>
                      </a:pPr>
                      <a:r>
                        <a:rPr lang="en-US" sz="2200" dirty="0">
                          <a:solidFill>
                            <a:schemeClr val="tx1"/>
                          </a:solidFill>
                          <a:sym typeface="Arial"/>
                        </a:rPr>
                        <a:t>SAP Project Manager</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Low</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3816">
                <a:tc>
                  <a:txBody>
                    <a:bodyPr/>
                    <a:lstStyle/>
                    <a:p>
                      <a:pPr marL="0" marR="0" lvl="0" indent="0" algn="l" rtl="0">
                        <a:lnSpc>
                          <a:spcPct val="100000"/>
                        </a:lnSpc>
                        <a:spcBef>
                          <a:spcPts val="0"/>
                        </a:spcBef>
                        <a:spcAft>
                          <a:spcPts val="0"/>
                        </a:spcAft>
                        <a:buClr>
                          <a:srgbClr val="404040"/>
                        </a:buClr>
                        <a:buSzPts val="2200"/>
                        <a:buFont typeface="Arial"/>
                        <a:buNone/>
                      </a:pPr>
                      <a:r>
                        <a:rPr lang="en-US" sz="2200" dirty="0">
                          <a:solidFill>
                            <a:schemeClr val="tx1"/>
                          </a:solidFill>
                          <a:sym typeface="Arial"/>
                        </a:rPr>
                        <a:t>SAP Technology Consultant</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Low</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tc>
                  <a:txBody>
                    <a:bodyPr/>
                    <a:lstStyle/>
                    <a:p>
                      <a:pPr marL="0" marR="0" lvl="0" indent="0" algn="ctr" rtl="0">
                        <a:spcBef>
                          <a:spcPts val="0"/>
                        </a:spcBef>
                        <a:spcAft>
                          <a:spcPts val="0"/>
                        </a:spcAft>
                        <a:buNone/>
                      </a:pPr>
                      <a:r>
                        <a:rPr lang="en-US" sz="2200" dirty="0">
                          <a:solidFill>
                            <a:schemeClr val="tx1"/>
                          </a:solidFill>
                        </a:rPr>
                        <a:t>High</a:t>
                      </a:r>
                      <a:endParaRPr sz="2200" dirty="0">
                        <a:solidFill>
                          <a:schemeClr val="tx1"/>
                        </a:solidFill>
                      </a:endParaRPr>
                    </a:p>
                  </a:txBody>
                  <a:tcPr marL="91450" marR="91450" marT="45725" marB="45725" anchor="ctr">
                    <a:lnL w="12700" cap="flat" cmpd="sng" algn="ctr">
                      <a:solidFill>
                        <a:srgbClr val="E1483A"/>
                      </a:solidFill>
                      <a:prstDash val="solid"/>
                      <a:round/>
                      <a:headEnd type="none" w="med" len="med"/>
                      <a:tailEnd type="none" w="med" len="med"/>
                    </a:lnL>
                    <a:lnR w="12700" cap="flat" cmpd="sng" algn="ctr">
                      <a:solidFill>
                        <a:srgbClr val="E1483A"/>
                      </a:solidFill>
                      <a:prstDash val="solid"/>
                      <a:round/>
                      <a:headEnd type="none" w="med" len="med"/>
                      <a:tailEnd type="none" w="med" len="med"/>
                    </a:lnR>
                    <a:lnT w="12700" cap="flat" cmpd="sng" algn="ctr">
                      <a:solidFill>
                        <a:srgbClr val="E1483A"/>
                      </a:solidFill>
                      <a:prstDash val="solid"/>
                      <a:round/>
                      <a:headEnd type="none" w="med" len="med"/>
                      <a:tailEnd type="none" w="med" len="med"/>
                    </a:lnT>
                    <a:lnB w="12700" cap="flat" cmpd="sng" algn="ctr">
                      <a:solidFill>
                        <a:srgbClr val="E1483A"/>
                      </a:solidFill>
                      <a:prstDash val="solid"/>
                      <a:round/>
                      <a:headEnd type="none" w="med" len="med"/>
                      <a:tailEnd type="none" w="med" len="med"/>
                    </a:lnB>
                    <a:lnTlToBr w="12700" cmpd="sng">
                      <a:noFill/>
                      <a:prstDash val="solid"/>
                    </a:lnTlToBr>
                    <a:lnBlToTr w="12700" cmpd="sng">
                      <a:noFill/>
                      <a:prstDash val="solid"/>
                    </a:lnBlToTr>
                    <a:solidFill>
                      <a:srgbClr val="E1483A">
                        <a:alpha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0608261"/>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Retrospect">
  <a:themeElements>
    <a:clrScheme name="Custom 3">
      <a:dk1>
        <a:sysClr val="windowText" lastClr="000000"/>
      </a:dk1>
      <a:lt1>
        <a:sysClr val="window" lastClr="FFFFFF"/>
      </a:lt1>
      <a:dk2>
        <a:srgbClr val="323232"/>
      </a:dk2>
      <a:lt2>
        <a:srgbClr val="E5C243"/>
      </a:lt2>
      <a:accent1>
        <a:srgbClr val="37120E"/>
      </a:accent1>
      <a:accent2>
        <a:srgbClr val="E1483A"/>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936FB306F8DB41A799ACF908C7C4CB" ma:contentTypeVersion="16" ma:contentTypeDescription="Create a new document." ma:contentTypeScope="" ma:versionID="19635fc1aada0307b7e81ac7e512d3fa">
  <xsd:schema xmlns:xsd="http://www.w3.org/2001/XMLSchema" xmlns:xs="http://www.w3.org/2001/XMLSchema" xmlns:p="http://schemas.microsoft.com/office/2006/metadata/properties" xmlns:ns2="a2ed0cef-3a2d-40a6-90b0-1d334f8ecdca" xmlns:ns3="631fbadb-5215-4657-8cd0-66e907a8ae8a" targetNamespace="http://schemas.microsoft.com/office/2006/metadata/properties" ma:root="true" ma:fieldsID="031381bf049acfa6cee850d3371c02df" ns2:_="" ns3:_="">
    <xsd:import namespace="a2ed0cef-3a2d-40a6-90b0-1d334f8ecdca"/>
    <xsd:import namespace="631fbadb-5215-4657-8cd0-66e907a8ae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ed0cef-3a2d-40a6-90b0-1d334f8ec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31fbadb-5215-4657-8cd0-66e907a8ae8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d90ccfa-17ec-4f09-83cb-84ffe74f4290}" ma:internalName="TaxCatchAll" ma:showField="CatchAllData" ma:web="631fbadb-5215-4657-8cd0-66e907a8ae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31fbadb-5215-4657-8cd0-66e907a8ae8a" xsi:nil="true"/>
    <lcf76f155ced4ddcb4097134ff3c332f xmlns="a2ed0cef-3a2d-40a6-90b0-1d334f8ecdc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1F52FF1-09D3-4668-A139-3D54ECE03F8B}">
  <ds:schemaRefs>
    <ds:schemaRef ds:uri="http://schemas.microsoft.com/sharepoint/v3/contenttype/forms"/>
  </ds:schemaRefs>
</ds:datastoreItem>
</file>

<file path=customXml/itemProps2.xml><?xml version="1.0" encoding="utf-8"?>
<ds:datastoreItem xmlns:ds="http://schemas.openxmlformats.org/officeDocument/2006/customXml" ds:itemID="{E75D67C8-5AAA-403A-A720-E4DA1B35E2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ed0cef-3a2d-40a6-90b0-1d334f8ecdca"/>
    <ds:schemaRef ds:uri="631fbadb-5215-4657-8cd0-66e907a8ae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C546CA-298A-41F3-9D08-D28DB1B44173}">
  <ds:schemaRefs>
    <ds:schemaRef ds:uri="http://schemas.microsoft.com/office/infopath/2007/PartnerControls"/>
    <ds:schemaRef ds:uri="http://purl.org/dc/dcmitype/"/>
    <ds:schemaRef ds:uri="a2ed0cef-3a2d-40a6-90b0-1d334f8ecdca"/>
    <ds:schemaRef ds:uri="http://schemas.microsoft.com/office/2006/documentManagement/types"/>
    <ds:schemaRef ds:uri="http://purl.org/dc/terms/"/>
    <ds:schemaRef ds:uri="http://schemas.microsoft.com/office/2006/metadata/properties"/>
    <ds:schemaRef ds:uri="631fbadb-5215-4657-8cd0-66e907a8ae8a"/>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1017</TotalTime>
  <Words>1024</Words>
  <PresentationFormat>Widescreen</PresentationFormat>
  <Paragraphs>164</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Retrospect</vt:lpstr>
      <vt:lpstr>East Canada Paper Customer Journey Roadmap Exemplar</vt:lpstr>
      <vt:lpstr>Overview</vt:lpstr>
      <vt:lpstr>Business and Technical Requirements  (1 of 5)</vt:lpstr>
      <vt:lpstr>Business and Technical Requirements  (2 of 5)</vt:lpstr>
      <vt:lpstr>Business and Technical Requirements  (3 of 5)</vt:lpstr>
      <vt:lpstr>Business and Technical Requirements  (4 of 5)</vt:lpstr>
      <vt:lpstr>Business and Technical Requirements  (5 of 5)</vt:lpstr>
      <vt:lpstr>Stakeholders and Partners (1 of 3)</vt:lpstr>
      <vt:lpstr>Stakeholders and Partners (2 of 3)</vt:lpstr>
      <vt:lpstr>Stakeholders and Partners (3 of 3)</vt:lpstr>
      <vt:lpstr>Business Environment (1 of 4)</vt:lpstr>
      <vt:lpstr>Business Environment (2 of 4)</vt:lpstr>
      <vt:lpstr>Business Environment (3 of 4)</vt:lpstr>
      <vt:lpstr>Business Environment (4 of 4)</vt:lpstr>
      <vt:lpstr>Products and Solutions </vt:lpstr>
      <vt:lpstr>SAP Team Training Strategies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2022-12-03T14:16:29Z</dcterms:created>
  <dcterms:modified xsi:type="dcterms:W3CDTF">2023-02-19T23:07:58Z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0x010100ED936FB306F8DB41A799ACF908C7C4CB</vt:lpwstr>
  </property>
  <property fmtid="{D5CDD505-2E9C-101B-9397-08002B2CF9AE}" pid="3" name="MediaServiceImageTags">
    <vt:lpwstr/>
  </property>
</Properties>
</file>